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5514" r:id="rId1"/>
  </p:sldMasterIdLst>
  <p:notesMasterIdLst>
    <p:notesMasterId r:id="rId36"/>
  </p:notesMasterIdLst>
  <p:handoutMasterIdLst>
    <p:handoutMasterId r:id="rId37"/>
  </p:handoutMasterIdLst>
  <p:sldIdLst>
    <p:sldId id="256" r:id="rId2"/>
    <p:sldId id="315" r:id="rId3"/>
    <p:sldId id="692" r:id="rId4"/>
    <p:sldId id="281" r:id="rId5"/>
    <p:sldId id="695" r:id="rId6"/>
    <p:sldId id="691" r:id="rId7"/>
    <p:sldId id="696" r:id="rId8"/>
    <p:sldId id="290" r:id="rId9"/>
    <p:sldId id="656" r:id="rId10"/>
    <p:sldId id="289" r:id="rId11"/>
    <p:sldId id="688" r:id="rId12"/>
    <p:sldId id="697" r:id="rId13"/>
    <p:sldId id="618" r:id="rId14"/>
    <p:sldId id="685" r:id="rId15"/>
    <p:sldId id="689" r:id="rId16"/>
    <p:sldId id="278" r:id="rId17"/>
    <p:sldId id="319" r:id="rId18"/>
    <p:sldId id="669" r:id="rId19"/>
    <p:sldId id="323" r:id="rId20"/>
    <p:sldId id="670" r:id="rId21"/>
    <p:sldId id="320" r:id="rId22"/>
    <p:sldId id="681" r:id="rId23"/>
    <p:sldId id="683" r:id="rId24"/>
    <p:sldId id="326" r:id="rId25"/>
    <p:sldId id="698" r:id="rId26"/>
    <p:sldId id="684" r:id="rId27"/>
    <p:sldId id="296" r:id="rId28"/>
    <p:sldId id="330" r:id="rId29"/>
    <p:sldId id="673" r:id="rId30"/>
    <p:sldId id="671" r:id="rId31"/>
    <p:sldId id="690" r:id="rId32"/>
    <p:sldId id="332" r:id="rId33"/>
    <p:sldId id="333" r:id="rId34"/>
    <p:sldId id="694" r:id="rId35"/>
  </p:sldIdLst>
  <p:sldSz cx="9144000" cy="6858000" type="screen4x3"/>
  <p:notesSz cx="6858000" cy="9144000"/>
  <p:defaultTextStyle>
    <a:defPPr>
      <a:defRPr lang="fi-FI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D64248B7-DECE-E049-BD1E-8F4C084343A1}">
          <p14:sldIdLst>
            <p14:sldId id="256"/>
            <p14:sldId id="315"/>
          </p14:sldIdLst>
        </p14:section>
        <p14:section name="Intro genomics &amp; UNIX" id="{E174C604-3E03-E24F-B4FC-02810906B58E}">
          <p14:sldIdLst>
            <p14:sldId id="692"/>
            <p14:sldId id="281"/>
            <p14:sldId id="695"/>
            <p14:sldId id="691"/>
            <p14:sldId id="696"/>
            <p14:sldId id="290"/>
            <p14:sldId id="656"/>
            <p14:sldId id="289"/>
            <p14:sldId id="688"/>
            <p14:sldId id="697"/>
            <p14:sldId id="618"/>
            <p14:sldId id="685"/>
            <p14:sldId id="689"/>
            <p14:sldId id="278"/>
            <p14:sldId id="319"/>
            <p14:sldId id="669"/>
            <p14:sldId id="323"/>
            <p14:sldId id="670"/>
            <p14:sldId id="320"/>
            <p14:sldId id="681"/>
            <p14:sldId id="683"/>
            <p14:sldId id="326"/>
            <p14:sldId id="698"/>
            <p14:sldId id="684"/>
            <p14:sldId id="296"/>
            <p14:sldId id="330"/>
          </p14:sldIdLst>
        </p14:section>
        <p14:section name="Hands-on" id="{37510378-9FD0-614A-8195-991F33926F6F}">
          <p14:sldIdLst>
            <p14:sldId id="673"/>
            <p14:sldId id="671"/>
            <p14:sldId id="690"/>
            <p14:sldId id="332"/>
            <p14:sldId id="333"/>
            <p14:sldId id="694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404"/>
    <p:restoredTop sz="96811"/>
  </p:normalViewPr>
  <p:slideViewPr>
    <p:cSldViewPr snapToGrid="0" snapToObjects="1">
      <p:cViewPr varScale="1">
        <p:scale>
          <a:sx n="127" d="100"/>
          <a:sy n="127" d="100"/>
        </p:scale>
        <p:origin x="138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17" d="100"/>
          <a:sy n="117" d="100"/>
        </p:scale>
        <p:origin x="2992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C1530E2-9440-DE48-9DFE-51F91809BC7E}" type="doc">
      <dgm:prSet loTypeId="urn:microsoft.com/office/officeart/2005/8/layout/hProcess9" loCatId="" qsTypeId="urn:microsoft.com/office/officeart/2005/8/quickstyle/simple4" qsCatId="simple" csTypeId="urn:microsoft.com/office/officeart/2005/8/colors/colorful3" csCatId="colorful" phldr="1"/>
      <dgm:spPr/>
    </dgm:pt>
    <dgm:pt modelId="{8AA57C33-5340-0B44-932F-40773F329FBC}">
      <dgm:prSet phldrT="[Text]"/>
      <dgm:spPr/>
      <dgm:t>
        <a:bodyPr/>
        <a:lstStyle/>
        <a:p>
          <a:r>
            <a:rPr lang="en-US" dirty="0">
              <a:solidFill>
                <a:srgbClr val="000000"/>
              </a:solidFill>
            </a:rPr>
            <a:t>Get reads</a:t>
          </a:r>
        </a:p>
      </dgm:t>
    </dgm:pt>
    <dgm:pt modelId="{6D92712A-844D-F242-932F-8BCFD52834CD}" type="parTrans" cxnId="{9F27F380-2F7C-D546-89E6-B233F9137AA9}">
      <dgm:prSet/>
      <dgm:spPr/>
      <dgm:t>
        <a:bodyPr/>
        <a:lstStyle/>
        <a:p>
          <a:endParaRPr lang="en-US"/>
        </a:p>
      </dgm:t>
    </dgm:pt>
    <dgm:pt modelId="{08F17D7E-2012-9247-B285-FA9185237690}" type="sibTrans" cxnId="{9F27F380-2F7C-D546-89E6-B233F9137AA9}">
      <dgm:prSet/>
      <dgm:spPr/>
      <dgm:t>
        <a:bodyPr/>
        <a:lstStyle/>
        <a:p>
          <a:endParaRPr lang="en-US"/>
        </a:p>
      </dgm:t>
    </dgm:pt>
    <dgm:pt modelId="{A4DCBB48-AEDB-274D-8A9C-3527D8C7C9E2}">
      <dgm:prSet phldrT="[Text]"/>
      <dgm:spPr/>
      <dgm:t>
        <a:bodyPr/>
        <a:lstStyle/>
        <a:p>
          <a:r>
            <a:rPr lang="en-US" dirty="0">
              <a:solidFill>
                <a:srgbClr val="000000"/>
              </a:solidFill>
            </a:rPr>
            <a:t>Sequence quality trimming</a:t>
          </a:r>
        </a:p>
      </dgm:t>
    </dgm:pt>
    <dgm:pt modelId="{58C80CFF-C0D3-4548-869F-D6AD73CC8337}" type="parTrans" cxnId="{33020850-0952-3B42-8B71-ADBE2988DA3B}">
      <dgm:prSet/>
      <dgm:spPr/>
      <dgm:t>
        <a:bodyPr/>
        <a:lstStyle/>
        <a:p>
          <a:endParaRPr lang="en-US"/>
        </a:p>
      </dgm:t>
    </dgm:pt>
    <dgm:pt modelId="{E36418A0-E97E-9A40-A728-09A790DF7BF6}" type="sibTrans" cxnId="{33020850-0952-3B42-8B71-ADBE2988DA3B}">
      <dgm:prSet/>
      <dgm:spPr/>
      <dgm:t>
        <a:bodyPr/>
        <a:lstStyle/>
        <a:p>
          <a:endParaRPr lang="en-US"/>
        </a:p>
      </dgm:t>
    </dgm:pt>
    <dgm:pt modelId="{3FAE8ADC-D578-D04C-AC30-ED7984C655AD}">
      <dgm:prSet phldrT="[Text]"/>
      <dgm:spPr/>
      <dgm:t>
        <a:bodyPr/>
        <a:lstStyle/>
        <a:p>
          <a:r>
            <a:rPr lang="en-US" dirty="0">
              <a:solidFill>
                <a:srgbClr val="000000"/>
              </a:solidFill>
            </a:rPr>
            <a:t>Genome assembly</a:t>
          </a:r>
        </a:p>
      </dgm:t>
    </dgm:pt>
    <dgm:pt modelId="{E8C6184F-AFF7-B846-A84F-6F9E387EF9A6}" type="parTrans" cxnId="{5C62F68F-3129-B040-B39C-B69167A9F499}">
      <dgm:prSet/>
      <dgm:spPr/>
      <dgm:t>
        <a:bodyPr/>
        <a:lstStyle/>
        <a:p>
          <a:endParaRPr lang="en-US"/>
        </a:p>
      </dgm:t>
    </dgm:pt>
    <dgm:pt modelId="{07549FED-00A7-7849-806B-30F7A0F5301E}" type="sibTrans" cxnId="{5C62F68F-3129-B040-B39C-B69167A9F499}">
      <dgm:prSet/>
      <dgm:spPr/>
      <dgm:t>
        <a:bodyPr/>
        <a:lstStyle/>
        <a:p>
          <a:endParaRPr lang="en-US"/>
        </a:p>
      </dgm:t>
    </dgm:pt>
    <dgm:pt modelId="{B66796B3-D434-1B4B-9956-886217125C6E}">
      <dgm:prSet phldrT="[Text]"/>
      <dgm:spPr/>
      <dgm:t>
        <a:bodyPr/>
        <a:lstStyle/>
        <a:p>
          <a:r>
            <a:rPr lang="en-US" dirty="0"/>
            <a:t>Genome annotation</a:t>
          </a:r>
        </a:p>
      </dgm:t>
    </dgm:pt>
    <dgm:pt modelId="{139DE17D-C22B-B64B-AC7B-DCA25E776333}" type="parTrans" cxnId="{62DFA732-A13B-EA4F-940B-269305938665}">
      <dgm:prSet/>
      <dgm:spPr/>
      <dgm:t>
        <a:bodyPr/>
        <a:lstStyle/>
        <a:p>
          <a:endParaRPr lang="en-US"/>
        </a:p>
      </dgm:t>
    </dgm:pt>
    <dgm:pt modelId="{F677AF93-E82B-CA43-8582-D4B76DE4F9A1}" type="sibTrans" cxnId="{62DFA732-A13B-EA4F-940B-269305938665}">
      <dgm:prSet/>
      <dgm:spPr/>
      <dgm:t>
        <a:bodyPr/>
        <a:lstStyle/>
        <a:p>
          <a:endParaRPr lang="en-US"/>
        </a:p>
      </dgm:t>
    </dgm:pt>
    <dgm:pt modelId="{C54726A6-2645-B142-AA2B-691B133466A4}">
      <dgm:prSet phldrT="[Text]"/>
      <dgm:spPr/>
      <dgm:t>
        <a:bodyPr/>
        <a:lstStyle/>
        <a:p>
          <a:r>
            <a:rPr lang="en-US" dirty="0"/>
            <a:t>Metabolic pathways</a:t>
          </a:r>
        </a:p>
      </dgm:t>
    </dgm:pt>
    <dgm:pt modelId="{4E64B0E9-22A9-D44A-A0E4-C2BD4131F2B2}" type="parTrans" cxnId="{7ED09151-6F20-254C-9AB6-3955B7D9808A}">
      <dgm:prSet/>
      <dgm:spPr/>
      <dgm:t>
        <a:bodyPr/>
        <a:lstStyle/>
        <a:p>
          <a:endParaRPr lang="en-US"/>
        </a:p>
      </dgm:t>
    </dgm:pt>
    <dgm:pt modelId="{54A0F34C-ED1C-6546-8A4E-88148709D480}" type="sibTrans" cxnId="{7ED09151-6F20-254C-9AB6-3955B7D9808A}">
      <dgm:prSet/>
      <dgm:spPr/>
      <dgm:t>
        <a:bodyPr/>
        <a:lstStyle/>
        <a:p>
          <a:endParaRPr lang="en-US"/>
        </a:p>
      </dgm:t>
    </dgm:pt>
    <dgm:pt modelId="{6B0C0C9E-96A6-2B4B-8468-F6CD4AED1572}" type="pres">
      <dgm:prSet presAssocID="{DC1530E2-9440-DE48-9DFE-51F91809BC7E}" presName="CompostProcess" presStyleCnt="0">
        <dgm:presLayoutVars>
          <dgm:dir/>
          <dgm:resizeHandles val="exact"/>
        </dgm:presLayoutVars>
      </dgm:prSet>
      <dgm:spPr/>
    </dgm:pt>
    <dgm:pt modelId="{62A2A835-54A3-B044-9D9B-0DAC65B305E4}" type="pres">
      <dgm:prSet presAssocID="{DC1530E2-9440-DE48-9DFE-51F91809BC7E}" presName="arrow" presStyleLbl="bgShp" presStyleIdx="0" presStyleCnt="1" custLinFactNeighborX="468" custLinFactNeighborY="9952"/>
      <dgm:spPr/>
    </dgm:pt>
    <dgm:pt modelId="{0B9C7131-0C65-3F4C-A491-FBA9CD16E60B}" type="pres">
      <dgm:prSet presAssocID="{DC1530E2-9440-DE48-9DFE-51F91809BC7E}" presName="linearProcess" presStyleCnt="0"/>
      <dgm:spPr/>
    </dgm:pt>
    <dgm:pt modelId="{E2D95609-946C-CB47-8210-2E9A789D075A}" type="pres">
      <dgm:prSet presAssocID="{8AA57C33-5340-0B44-932F-40773F329FBC}" presName="textNode" presStyleLbl="node1" presStyleIdx="0" presStyleCnt="5">
        <dgm:presLayoutVars>
          <dgm:bulletEnabled val="1"/>
        </dgm:presLayoutVars>
      </dgm:prSet>
      <dgm:spPr/>
    </dgm:pt>
    <dgm:pt modelId="{D69EAD2B-C096-864E-B477-E1C09FA23E7F}" type="pres">
      <dgm:prSet presAssocID="{08F17D7E-2012-9247-B285-FA9185237690}" presName="sibTrans" presStyleCnt="0"/>
      <dgm:spPr/>
    </dgm:pt>
    <dgm:pt modelId="{F4CD6E8E-8FEF-8546-8DAF-532C4E1EDCDF}" type="pres">
      <dgm:prSet presAssocID="{A4DCBB48-AEDB-274D-8A9C-3527D8C7C9E2}" presName="textNode" presStyleLbl="node1" presStyleIdx="1" presStyleCnt="5">
        <dgm:presLayoutVars>
          <dgm:bulletEnabled val="1"/>
        </dgm:presLayoutVars>
      </dgm:prSet>
      <dgm:spPr/>
    </dgm:pt>
    <dgm:pt modelId="{1A8947DF-84E3-A74C-B77A-F0FFCEBFB631}" type="pres">
      <dgm:prSet presAssocID="{E36418A0-E97E-9A40-A728-09A790DF7BF6}" presName="sibTrans" presStyleCnt="0"/>
      <dgm:spPr/>
    </dgm:pt>
    <dgm:pt modelId="{E00715CA-6C26-1F4B-A24E-F3BAE634C849}" type="pres">
      <dgm:prSet presAssocID="{3FAE8ADC-D578-D04C-AC30-ED7984C655AD}" presName="textNode" presStyleLbl="node1" presStyleIdx="2" presStyleCnt="5">
        <dgm:presLayoutVars>
          <dgm:bulletEnabled val="1"/>
        </dgm:presLayoutVars>
      </dgm:prSet>
      <dgm:spPr/>
    </dgm:pt>
    <dgm:pt modelId="{F0FCA00B-796E-8245-A364-908CD919AB73}" type="pres">
      <dgm:prSet presAssocID="{07549FED-00A7-7849-806B-30F7A0F5301E}" presName="sibTrans" presStyleCnt="0"/>
      <dgm:spPr/>
    </dgm:pt>
    <dgm:pt modelId="{7453D0A6-383E-0E44-A8F6-58B8DF016307}" type="pres">
      <dgm:prSet presAssocID="{B66796B3-D434-1B4B-9956-886217125C6E}" presName="textNode" presStyleLbl="node1" presStyleIdx="3" presStyleCnt="5">
        <dgm:presLayoutVars>
          <dgm:bulletEnabled val="1"/>
        </dgm:presLayoutVars>
      </dgm:prSet>
      <dgm:spPr/>
    </dgm:pt>
    <dgm:pt modelId="{6F5CACB5-0111-BE49-AB13-2184CAE911C6}" type="pres">
      <dgm:prSet presAssocID="{F677AF93-E82B-CA43-8582-D4B76DE4F9A1}" presName="sibTrans" presStyleCnt="0"/>
      <dgm:spPr/>
    </dgm:pt>
    <dgm:pt modelId="{88CDBD43-0C4B-7A47-801E-E1E303EB5CF9}" type="pres">
      <dgm:prSet presAssocID="{C54726A6-2645-B142-AA2B-691B133466A4}" presName="textNode" presStyleLbl="node1" presStyleIdx="4" presStyleCnt="5">
        <dgm:presLayoutVars>
          <dgm:bulletEnabled val="1"/>
        </dgm:presLayoutVars>
      </dgm:prSet>
      <dgm:spPr/>
    </dgm:pt>
  </dgm:ptLst>
  <dgm:cxnLst>
    <dgm:cxn modelId="{F81F8622-1A57-F94F-BCD7-1F688FB97749}" type="presOf" srcId="{DC1530E2-9440-DE48-9DFE-51F91809BC7E}" destId="{6B0C0C9E-96A6-2B4B-8468-F6CD4AED1572}" srcOrd="0" destOrd="0" presId="urn:microsoft.com/office/officeart/2005/8/layout/hProcess9"/>
    <dgm:cxn modelId="{62DFA732-A13B-EA4F-940B-269305938665}" srcId="{DC1530E2-9440-DE48-9DFE-51F91809BC7E}" destId="{B66796B3-D434-1B4B-9956-886217125C6E}" srcOrd="3" destOrd="0" parTransId="{139DE17D-C22B-B64B-AC7B-DCA25E776333}" sibTransId="{F677AF93-E82B-CA43-8582-D4B76DE4F9A1}"/>
    <dgm:cxn modelId="{33020850-0952-3B42-8B71-ADBE2988DA3B}" srcId="{DC1530E2-9440-DE48-9DFE-51F91809BC7E}" destId="{A4DCBB48-AEDB-274D-8A9C-3527D8C7C9E2}" srcOrd="1" destOrd="0" parTransId="{58C80CFF-C0D3-4548-869F-D6AD73CC8337}" sibTransId="{E36418A0-E97E-9A40-A728-09A790DF7BF6}"/>
    <dgm:cxn modelId="{7ED09151-6F20-254C-9AB6-3955B7D9808A}" srcId="{DC1530E2-9440-DE48-9DFE-51F91809BC7E}" destId="{C54726A6-2645-B142-AA2B-691B133466A4}" srcOrd="4" destOrd="0" parTransId="{4E64B0E9-22A9-D44A-A0E4-C2BD4131F2B2}" sibTransId="{54A0F34C-ED1C-6546-8A4E-88148709D480}"/>
    <dgm:cxn modelId="{B6241479-E12A-7E40-BD8F-4A568A953745}" type="presOf" srcId="{B66796B3-D434-1B4B-9956-886217125C6E}" destId="{7453D0A6-383E-0E44-A8F6-58B8DF016307}" srcOrd="0" destOrd="0" presId="urn:microsoft.com/office/officeart/2005/8/layout/hProcess9"/>
    <dgm:cxn modelId="{9F27F380-2F7C-D546-89E6-B233F9137AA9}" srcId="{DC1530E2-9440-DE48-9DFE-51F91809BC7E}" destId="{8AA57C33-5340-0B44-932F-40773F329FBC}" srcOrd="0" destOrd="0" parTransId="{6D92712A-844D-F242-932F-8BCFD52834CD}" sibTransId="{08F17D7E-2012-9247-B285-FA9185237690}"/>
    <dgm:cxn modelId="{5C62F68F-3129-B040-B39C-B69167A9F499}" srcId="{DC1530E2-9440-DE48-9DFE-51F91809BC7E}" destId="{3FAE8ADC-D578-D04C-AC30-ED7984C655AD}" srcOrd="2" destOrd="0" parTransId="{E8C6184F-AFF7-B846-A84F-6F9E387EF9A6}" sibTransId="{07549FED-00A7-7849-806B-30F7A0F5301E}"/>
    <dgm:cxn modelId="{A09B1ACB-C22A-514D-96D9-6A097925FF93}" type="presOf" srcId="{A4DCBB48-AEDB-274D-8A9C-3527D8C7C9E2}" destId="{F4CD6E8E-8FEF-8546-8DAF-532C4E1EDCDF}" srcOrd="0" destOrd="0" presId="urn:microsoft.com/office/officeart/2005/8/layout/hProcess9"/>
    <dgm:cxn modelId="{D0E235D2-BD2F-1D40-AB52-EAD7F802452A}" type="presOf" srcId="{C54726A6-2645-B142-AA2B-691B133466A4}" destId="{88CDBD43-0C4B-7A47-801E-E1E303EB5CF9}" srcOrd="0" destOrd="0" presId="urn:microsoft.com/office/officeart/2005/8/layout/hProcess9"/>
    <dgm:cxn modelId="{5118F4D3-6C26-4240-A1E0-6197DB514ABD}" type="presOf" srcId="{3FAE8ADC-D578-D04C-AC30-ED7984C655AD}" destId="{E00715CA-6C26-1F4B-A24E-F3BAE634C849}" srcOrd="0" destOrd="0" presId="urn:microsoft.com/office/officeart/2005/8/layout/hProcess9"/>
    <dgm:cxn modelId="{0A0146FC-D8DA-A541-BAF9-4C309B333996}" type="presOf" srcId="{8AA57C33-5340-0B44-932F-40773F329FBC}" destId="{E2D95609-946C-CB47-8210-2E9A789D075A}" srcOrd="0" destOrd="0" presId="urn:microsoft.com/office/officeart/2005/8/layout/hProcess9"/>
    <dgm:cxn modelId="{04337F70-564C-2841-9E50-10A8881BF729}" type="presParOf" srcId="{6B0C0C9E-96A6-2B4B-8468-F6CD4AED1572}" destId="{62A2A835-54A3-B044-9D9B-0DAC65B305E4}" srcOrd="0" destOrd="0" presId="urn:microsoft.com/office/officeart/2005/8/layout/hProcess9"/>
    <dgm:cxn modelId="{6B19033D-6880-474B-BB66-842F6A7D2003}" type="presParOf" srcId="{6B0C0C9E-96A6-2B4B-8468-F6CD4AED1572}" destId="{0B9C7131-0C65-3F4C-A491-FBA9CD16E60B}" srcOrd="1" destOrd="0" presId="urn:microsoft.com/office/officeart/2005/8/layout/hProcess9"/>
    <dgm:cxn modelId="{32D13DED-D695-8848-8093-BCF906DFC419}" type="presParOf" srcId="{0B9C7131-0C65-3F4C-A491-FBA9CD16E60B}" destId="{E2D95609-946C-CB47-8210-2E9A789D075A}" srcOrd="0" destOrd="0" presId="urn:microsoft.com/office/officeart/2005/8/layout/hProcess9"/>
    <dgm:cxn modelId="{FE523CE1-C2CF-6B47-893E-778459AE413D}" type="presParOf" srcId="{0B9C7131-0C65-3F4C-A491-FBA9CD16E60B}" destId="{D69EAD2B-C096-864E-B477-E1C09FA23E7F}" srcOrd="1" destOrd="0" presId="urn:microsoft.com/office/officeart/2005/8/layout/hProcess9"/>
    <dgm:cxn modelId="{E49C7E81-43B4-E340-83CC-DAB278BE9342}" type="presParOf" srcId="{0B9C7131-0C65-3F4C-A491-FBA9CD16E60B}" destId="{F4CD6E8E-8FEF-8546-8DAF-532C4E1EDCDF}" srcOrd="2" destOrd="0" presId="urn:microsoft.com/office/officeart/2005/8/layout/hProcess9"/>
    <dgm:cxn modelId="{16E250BA-871E-DC48-99C4-476B8875E68B}" type="presParOf" srcId="{0B9C7131-0C65-3F4C-A491-FBA9CD16E60B}" destId="{1A8947DF-84E3-A74C-B77A-F0FFCEBFB631}" srcOrd="3" destOrd="0" presId="urn:microsoft.com/office/officeart/2005/8/layout/hProcess9"/>
    <dgm:cxn modelId="{3CE7E5EE-3C2F-5442-AA9C-86B68F2B5D4B}" type="presParOf" srcId="{0B9C7131-0C65-3F4C-A491-FBA9CD16E60B}" destId="{E00715CA-6C26-1F4B-A24E-F3BAE634C849}" srcOrd="4" destOrd="0" presId="urn:microsoft.com/office/officeart/2005/8/layout/hProcess9"/>
    <dgm:cxn modelId="{0B642294-8AE5-F64D-8A55-5CA84E098965}" type="presParOf" srcId="{0B9C7131-0C65-3F4C-A491-FBA9CD16E60B}" destId="{F0FCA00B-796E-8245-A364-908CD919AB73}" srcOrd="5" destOrd="0" presId="urn:microsoft.com/office/officeart/2005/8/layout/hProcess9"/>
    <dgm:cxn modelId="{EBE37B6E-763F-924F-93FB-A668B689F418}" type="presParOf" srcId="{0B9C7131-0C65-3F4C-A491-FBA9CD16E60B}" destId="{7453D0A6-383E-0E44-A8F6-58B8DF016307}" srcOrd="6" destOrd="0" presId="urn:microsoft.com/office/officeart/2005/8/layout/hProcess9"/>
    <dgm:cxn modelId="{310B6756-3D96-4C47-8B91-DDB5DE7F3901}" type="presParOf" srcId="{0B9C7131-0C65-3F4C-A491-FBA9CD16E60B}" destId="{6F5CACB5-0111-BE49-AB13-2184CAE911C6}" srcOrd="7" destOrd="0" presId="urn:microsoft.com/office/officeart/2005/8/layout/hProcess9"/>
    <dgm:cxn modelId="{9BC3FDF9-2488-024D-9269-77B745D5261C}" type="presParOf" srcId="{0B9C7131-0C65-3F4C-A491-FBA9CD16E60B}" destId="{88CDBD43-0C4B-7A47-801E-E1E303EB5CF9}" srcOrd="8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A2A835-54A3-B044-9D9B-0DAC65B305E4}">
      <dsp:nvSpPr>
        <dsp:cNvPr id="0" name=""/>
        <dsp:cNvSpPr/>
      </dsp:nvSpPr>
      <dsp:spPr>
        <a:xfrm>
          <a:off x="606740" y="0"/>
          <a:ext cx="6530040" cy="2373557"/>
        </a:xfrm>
        <a:prstGeom prst="rightArrow">
          <a:avLst/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E2D95609-946C-CB47-8210-2E9A789D075A}">
      <dsp:nvSpPr>
        <dsp:cNvPr id="0" name=""/>
        <dsp:cNvSpPr/>
      </dsp:nvSpPr>
      <dsp:spPr>
        <a:xfrm>
          <a:off x="3878" y="712067"/>
          <a:ext cx="1466957" cy="949423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rgbClr val="000000"/>
              </a:solidFill>
            </a:rPr>
            <a:t>Get reads</a:t>
          </a:r>
        </a:p>
      </dsp:txBody>
      <dsp:txXfrm>
        <a:off x="50225" y="758414"/>
        <a:ext cx="1374263" cy="856729"/>
      </dsp:txXfrm>
    </dsp:sp>
    <dsp:sp modelId="{F4CD6E8E-8FEF-8546-8DAF-532C4E1EDCDF}">
      <dsp:nvSpPr>
        <dsp:cNvPr id="0" name=""/>
        <dsp:cNvSpPr/>
      </dsp:nvSpPr>
      <dsp:spPr>
        <a:xfrm>
          <a:off x="1555800" y="712067"/>
          <a:ext cx="1466957" cy="949423"/>
        </a:xfrm>
        <a:prstGeom prst="roundRect">
          <a:avLst/>
        </a:prstGeom>
        <a:gradFill rotWithShape="0">
          <a:gsLst>
            <a:gs pos="0">
              <a:schemeClr val="accent3">
                <a:hueOff val="677650"/>
                <a:satOff val="25000"/>
                <a:lumOff val="-367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677650"/>
                <a:satOff val="25000"/>
                <a:lumOff val="-367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677650"/>
                <a:satOff val="25000"/>
                <a:lumOff val="-367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rgbClr val="000000"/>
              </a:solidFill>
            </a:rPr>
            <a:t>Sequence quality trimming</a:t>
          </a:r>
        </a:p>
      </dsp:txBody>
      <dsp:txXfrm>
        <a:off x="1602147" y="758414"/>
        <a:ext cx="1374263" cy="856729"/>
      </dsp:txXfrm>
    </dsp:sp>
    <dsp:sp modelId="{E00715CA-6C26-1F4B-A24E-F3BAE634C849}">
      <dsp:nvSpPr>
        <dsp:cNvPr id="0" name=""/>
        <dsp:cNvSpPr/>
      </dsp:nvSpPr>
      <dsp:spPr>
        <a:xfrm>
          <a:off x="3107721" y="712067"/>
          <a:ext cx="1466957" cy="949423"/>
        </a:xfrm>
        <a:prstGeom prst="roundRect">
          <a:avLst/>
        </a:prstGeom>
        <a:gradFill rotWithShape="0">
          <a:gsLst>
            <a:gs pos="0">
              <a:schemeClr val="accent3">
                <a:hueOff val="1355300"/>
                <a:satOff val="50000"/>
                <a:lumOff val="-735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1355300"/>
                <a:satOff val="50000"/>
                <a:lumOff val="-735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1355300"/>
                <a:satOff val="50000"/>
                <a:lumOff val="-735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rgbClr val="000000"/>
              </a:solidFill>
            </a:rPr>
            <a:t>Genome assembly</a:t>
          </a:r>
        </a:p>
      </dsp:txBody>
      <dsp:txXfrm>
        <a:off x="3154068" y="758414"/>
        <a:ext cx="1374263" cy="856729"/>
      </dsp:txXfrm>
    </dsp:sp>
    <dsp:sp modelId="{7453D0A6-383E-0E44-A8F6-58B8DF016307}">
      <dsp:nvSpPr>
        <dsp:cNvPr id="0" name=""/>
        <dsp:cNvSpPr/>
      </dsp:nvSpPr>
      <dsp:spPr>
        <a:xfrm>
          <a:off x="4659642" y="712067"/>
          <a:ext cx="1466957" cy="949423"/>
        </a:xfrm>
        <a:prstGeom prst="roundRect">
          <a:avLst/>
        </a:prstGeom>
        <a:gradFill rotWithShape="0">
          <a:gsLst>
            <a:gs pos="0">
              <a:schemeClr val="accent3">
                <a:hueOff val="2032949"/>
                <a:satOff val="75000"/>
                <a:lumOff val="-1102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2032949"/>
                <a:satOff val="75000"/>
                <a:lumOff val="-1102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2032949"/>
                <a:satOff val="75000"/>
                <a:lumOff val="-1102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Genome annotation</a:t>
          </a:r>
        </a:p>
      </dsp:txBody>
      <dsp:txXfrm>
        <a:off x="4705989" y="758414"/>
        <a:ext cx="1374263" cy="856729"/>
      </dsp:txXfrm>
    </dsp:sp>
    <dsp:sp modelId="{88CDBD43-0C4B-7A47-801E-E1E303EB5CF9}">
      <dsp:nvSpPr>
        <dsp:cNvPr id="0" name=""/>
        <dsp:cNvSpPr/>
      </dsp:nvSpPr>
      <dsp:spPr>
        <a:xfrm>
          <a:off x="6211564" y="712067"/>
          <a:ext cx="1466957" cy="949423"/>
        </a:xfrm>
        <a:prstGeom prst="roundRect">
          <a:avLst/>
        </a:prstGeom>
        <a:gradFill rotWithShape="0">
          <a:gsLst>
            <a:gs pos="0">
              <a:schemeClr val="accent3">
                <a:hueOff val="2710599"/>
                <a:satOff val="100000"/>
                <a:lumOff val="-1470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2710599"/>
                <a:satOff val="100000"/>
                <a:lumOff val="-1470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2710599"/>
                <a:satOff val="100000"/>
                <a:lumOff val="-1470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Metabolic pathways</a:t>
          </a:r>
        </a:p>
      </dsp:txBody>
      <dsp:txXfrm>
        <a:off x="6257911" y="758414"/>
        <a:ext cx="1374263" cy="85672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0803564-0CB5-1D4E-B787-CA7B681AF1F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9D8C91-9F2E-2B42-9A2C-A56B90F29AC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DC5D5B-17C6-B54A-BED3-02BE41889B1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92FF5E-8BCC-6044-A38D-1F4DAC85750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311405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9AC6A5-C138-4246-A17E-BBB4E4A05107}" type="datetimeFigureOut">
              <a:rPr lang="en-GB" smtClean="0"/>
              <a:t>05/03/2019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C93951-C5FF-2748-B343-FDE3D8DD3426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494273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8F684A-7E85-954E-8DC4-EF517822250A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5830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C93951-C5FF-2748-B343-FDE3D8DD3426}" type="slidenum">
              <a:rPr lang="en-GB" smtClean="0"/>
              <a:t>14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540082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8F684A-7E85-954E-8DC4-EF517822250A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2171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405D274-9957-F14C-8EA2-7129B63473F4}" type="slidenum">
              <a:rPr lang="en-GB" smtClean="0"/>
              <a:pPr>
                <a:defRPr/>
              </a:pPr>
              <a:t>21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516178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405D274-9957-F14C-8EA2-7129B63473F4}" type="slidenum">
              <a:rPr lang="en-GB" smtClean="0"/>
              <a:pPr>
                <a:defRPr/>
              </a:pPr>
              <a:t>24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545143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8F684A-7E85-954E-8DC4-EF517822250A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3186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91946-50D3-6B4D-8C7C-B49FDE5B3E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3EECF56-C39C-6841-893E-B7146A05E4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00800D-6D43-1D4F-86B4-36E9C41FBE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D3FE2-891E-9441-8675-B3EDBF234D51}" type="datetimeFigureOut">
              <a:rPr lang="en-GB" smtClean="0"/>
              <a:t>05/03/2019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F06CCD-6289-8445-9DF9-4108D2C2CD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ADD609-FA8D-A44E-A3D2-A4B8226EC4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9DDA3-E366-0B47-BFCD-2C3B0CD7CF0C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605324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8CF930-6537-3B49-BE7E-46EF0BE9C3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4C6100A-B8A2-4544-86B1-874BEF1C7E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59973B-F70B-B249-9DED-E5AC49F657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D3FE2-891E-9441-8675-B3EDBF234D51}" type="datetimeFigureOut">
              <a:rPr lang="en-GB" smtClean="0"/>
              <a:t>05/03/2019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EBE700-ABB0-F243-8265-0BDAEFC4DC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02D0C1-B55B-3240-AFEB-954317F3E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9DDA3-E366-0B47-BFCD-2C3B0CD7CF0C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37092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FDA3D65-DE9A-C346-BA31-9F9B44A1331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93CEFE5-1265-6945-9EC0-8A3EDB077D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FA31BD-F822-B542-B2D4-D02902D7E9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D3FE2-891E-9441-8675-B3EDBF234D51}" type="datetimeFigureOut">
              <a:rPr lang="en-GB" smtClean="0"/>
              <a:t>05/03/2019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5249C9-6E20-874B-A539-96C953E126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0E9393-845B-1C4B-8092-BB2BF99F51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9DDA3-E366-0B47-BFCD-2C3B0CD7CF0C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398844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Bas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1"/>
          <p:cNvSpPr>
            <a:spLocks noGrp="1"/>
          </p:cNvSpPr>
          <p:nvPr>
            <p:ph type="title" hasCustomPrompt="1"/>
          </p:nvPr>
        </p:nvSpPr>
        <p:spPr bwMode="auto">
          <a:xfrm>
            <a:off x="2195737" y="692696"/>
            <a:ext cx="6624736" cy="12495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40" tIns="45720" rIns="91440" bIns="45720"/>
          <a:lstStyle>
            <a:lvl1pPr>
              <a:defRPr sz="4000" baseline="0">
                <a:latin typeface="+mj-lt"/>
              </a:defRPr>
            </a:lvl1pPr>
          </a:lstStyle>
          <a:p>
            <a:pPr lvl="0"/>
            <a:r>
              <a:rPr lang="fi-FI" dirty="0" err="1"/>
              <a:t>Click</a:t>
            </a:r>
            <a:r>
              <a:rPr lang="fi-FI" dirty="0"/>
              <a:t> to </a:t>
            </a:r>
            <a:r>
              <a:rPr lang="fi-FI" dirty="0" err="1"/>
              <a:t>add</a:t>
            </a:r>
            <a:r>
              <a:rPr lang="fi-FI" dirty="0"/>
              <a:t> </a:t>
            </a:r>
            <a:r>
              <a:rPr lang="fi-FI" dirty="0" err="1"/>
              <a:t>title</a:t>
            </a:r>
            <a:endParaRPr lang="en-US" dirty="0"/>
          </a:p>
        </p:txBody>
      </p:sp>
      <p:sp>
        <p:nvSpPr>
          <p:cNvPr id="13" name="Text Placeholder 2"/>
          <p:cNvSpPr>
            <a:spLocks noGrp="1"/>
          </p:cNvSpPr>
          <p:nvPr>
            <p:ph idx="1" hasCustomPrompt="1"/>
          </p:nvPr>
        </p:nvSpPr>
        <p:spPr bwMode="auto">
          <a:xfrm>
            <a:off x="467544" y="2204865"/>
            <a:ext cx="8384344" cy="38884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40" tIns="45720" rIns="91440" bIns="45720"/>
          <a:lstStyle>
            <a:lvl1pPr marL="342900" indent="-250825">
              <a:lnSpc>
                <a:spcPct val="80000"/>
              </a:lnSpc>
              <a:buClr>
                <a:schemeClr val="tx1"/>
              </a:buClr>
              <a:buFont typeface="Arial"/>
              <a:buChar char="•"/>
              <a:defRPr>
                <a:latin typeface="+mn-lt"/>
                <a:cs typeface="Gotham Narrow Book"/>
              </a:defRPr>
            </a:lvl1pPr>
            <a:lvl2pPr marL="725488" indent="-342900">
              <a:lnSpc>
                <a:spcPct val="80000"/>
              </a:lnSpc>
              <a:buFont typeface="Arial"/>
              <a:buChar char="•"/>
              <a:defRPr>
                <a:latin typeface="+mn-lt"/>
                <a:cs typeface="Gotham Narrow Book"/>
              </a:defRPr>
            </a:lvl2pPr>
            <a:lvl3pPr>
              <a:lnSpc>
                <a:spcPct val="80000"/>
              </a:lnSpc>
              <a:defRPr>
                <a:latin typeface="+mn-lt"/>
                <a:cs typeface="Gotham Narrow Book"/>
              </a:defRPr>
            </a:lvl3pPr>
            <a:lvl4pPr>
              <a:lnSpc>
                <a:spcPct val="80000"/>
              </a:lnSpc>
              <a:defRPr>
                <a:latin typeface="+mn-lt"/>
                <a:cs typeface="Gotham Narrow Book"/>
              </a:defRPr>
            </a:lvl4pPr>
            <a:lvl5pPr>
              <a:lnSpc>
                <a:spcPct val="80000"/>
              </a:lnSpc>
              <a:defRPr>
                <a:latin typeface="+mn-lt"/>
                <a:cs typeface="Gotham Narrow Book"/>
              </a:defRPr>
            </a:lvl5pPr>
          </a:lstStyle>
          <a:p>
            <a:pPr lvl="0"/>
            <a:r>
              <a:rPr lang="fi-FI" noProof="0" dirty="0" err="1"/>
              <a:t>Click</a:t>
            </a:r>
            <a:r>
              <a:rPr lang="fi-FI" noProof="0" dirty="0"/>
              <a:t> to </a:t>
            </a:r>
            <a:r>
              <a:rPr lang="fi-FI" noProof="0" dirty="0" err="1"/>
              <a:t>add</a:t>
            </a:r>
            <a:r>
              <a:rPr lang="fi-FI" noProof="0" dirty="0"/>
              <a:t> </a:t>
            </a:r>
            <a:r>
              <a:rPr lang="fi-FI" noProof="0" dirty="0" err="1"/>
              <a:t>text</a:t>
            </a:r>
            <a:endParaRPr lang="fi-FI" noProof="0" dirty="0"/>
          </a:p>
          <a:p>
            <a:pPr lvl="1"/>
            <a:r>
              <a:rPr lang="fi-FI" noProof="0" dirty="0"/>
              <a:t>Second </a:t>
            </a:r>
            <a:r>
              <a:rPr lang="fi-FI" noProof="0" dirty="0" err="1"/>
              <a:t>level</a:t>
            </a:r>
            <a:endParaRPr lang="fi-FI" noProof="0" dirty="0"/>
          </a:p>
          <a:p>
            <a:pPr lvl="2"/>
            <a:r>
              <a:rPr lang="fi-FI" noProof="0" dirty="0"/>
              <a:t>Third </a:t>
            </a:r>
            <a:r>
              <a:rPr lang="fi-FI" noProof="0" dirty="0" err="1"/>
              <a:t>level</a:t>
            </a:r>
            <a:endParaRPr lang="fi-FI" noProof="0" dirty="0"/>
          </a:p>
          <a:p>
            <a:pPr lvl="3"/>
            <a:r>
              <a:rPr lang="fi-FI" noProof="0" dirty="0" err="1"/>
              <a:t>Fourth</a:t>
            </a:r>
            <a:r>
              <a:rPr lang="fi-FI" noProof="0" dirty="0"/>
              <a:t> </a:t>
            </a:r>
            <a:r>
              <a:rPr lang="fi-FI" noProof="0" dirty="0" err="1"/>
              <a:t>level</a:t>
            </a:r>
            <a:endParaRPr lang="fi-FI" noProof="0" dirty="0"/>
          </a:p>
          <a:p>
            <a:pPr lvl="4"/>
            <a:r>
              <a:rPr lang="fi-FI" noProof="0" dirty="0" err="1"/>
              <a:t>Fifth</a:t>
            </a:r>
            <a:r>
              <a:rPr lang="fi-FI" noProof="0" dirty="0"/>
              <a:t> </a:t>
            </a:r>
            <a:r>
              <a:rPr lang="fi-FI" noProof="0" dirty="0" err="1"/>
              <a:t>level</a:t>
            </a:r>
            <a:endParaRPr lang="en-US" noProof="0" dirty="0"/>
          </a:p>
        </p:txBody>
      </p:sp>
      <p:sp>
        <p:nvSpPr>
          <p:cNvPr id="2" name="Päivämäärän paikkamerkki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60CD4AB-472D-754D-962E-F37F95D8A7EA}" type="datetime1">
              <a:rPr lang="en-US" smtClean="0"/>
              <a:t>3/5/19</a:t>
            </a:fld>
            <a:endParaRPr lang="fi-FI" dirty="0"/>
          </a:p>
        </p:txBody>
      </p:sp>
      <p:sp>
        <p:nvSpPr>
          <p:cNvPr id="4" name="Alatunnisteen paikkamerkki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 dirty="0"/>
              <a:t>Jenni Hultman</a:t>
            </a:r>
          </a:p>
        </p:txBody>
      </p:sp>
      <p:sp>
        <p:nvSpPr>
          <p:cNvPr id="7" name="Dian numeron paikkamerkki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669315E-5A66-CF44-AE5D-C333B2F730C4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20015478"/>
      </p:ext>
    </p:extLst>
  </p:cSld>
  <p:clrMapOvr>
    <a:masterClrMapping/>
  </p:clrMapOvr>
  <p:transition spd="slow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1886FF0-391D-D14F-9E56-F4F5E9B923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00" y="360000"/>
            <a:ext cx="8424000" cy="613800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200"/>
              </a:spcBef>
              <a:buNone/>
              <a:defRPr sz="2400"/>
            </a:lvl1pPr>
            <a:lvl2pPr marL="270000" indent="-180000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180759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Kuva 10">
            <a:extLst>
              <a:ext uri="{FF2B5EF4-FFF2-40B4-BE49-F238E27FC236}">
                <a16:creationId xmlns:a16="http://schemas.microsoft.com/office/drawing/2014/main" id="{DB2A6124-79C9-7549-A159-0BC6E6B84833}"/>
              </a:ext>
            </a:extLst>
          </p:cNvPr>
          <p:cNvPicPr preferRelativeResize="0">
            <a:picLocks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6"/>
          <a:stretch/>
        </p:blipFill>
        <p:spPr bwMode="ltGray">
          <a:xfrm>
            <a:off x="252000" y="180000"/>
            <a:ext cx="8640000" cy="6120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000" y="360000"/>
            <a:ext cx="7920000" cy="1260000"/>
          </a:xfrm>
        </p:spPr>
        <p:txBody>
          <a:bodyPr>
            <a:normAutofit/>
          </a:bodyPr>
          <a:lstStyle>
            <a:lvl1pPr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27DA910-56E2-6A4E-8B0B-F4CC6AC776C6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12000" y="1836000"/>
            <a:ext cx="3888000" cy="432000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200"/>
              </a:spcBef>
              <a:buNone/>
              <a:defRPr sz="2400"/>
            </a:lvl1pPr>
            <a:lvl2pPr marL="270000" indent="-180000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06DF916A-BD1A-D641-9203-BACF0EC6685E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642200" y="1836000"/>
            <a:ext cx="3888000" cy="432000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200"/>
              </a:spcBef>
              <a:buNone/>
              <a:defRPr sz="2400"/>
            </a:lvl1pPr>
            <a:lvl2pPr marL="270000" indent="-180000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7A85E21-4BF1-C641-ACF4-B971731BB0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2000" y="6372000"/>
            <a:ext cx="1800000" cy="450185"/>
          </a:xfrm>
          <a:prstGeom prst="rect">
            <a:avLst/>
          </a:prstGeom>
        </p:spPr>
      </p:pic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FC19F6C3-FA90-E84C-AC6F-A516DD86716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672000" y="6372185"/>
            <a:ext cx="1800000" cy="450000"/>
          </a:xfrm>
        </p:spPr>
        <p:txBody>
          <a:bodyPr/>
          <a:lstStyle>
            <a:lvl1pPr algn="ctr">
              <a:defRPr/>
            </a:lvl1pPr>
          </a:lstStyle>
          <a:p>
            <a:r>
              <a:rPr lang="fi-FI" dirty="0"/>
              <a:t>04.5.2018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A68D5CBA-7971-A445-B30C-C85A781BD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92000" y="6372185"/>
            <a:ext cx="1800000" cy="450000"/>
          </a:xfrm>
        </p:spPr>
        <p:txBody>
          <a:bodyPr/>
          <a:lstStyle>
            <a:lvl1pPr algn="r">
              <a:defRPr/>
            </a:lvl1pPr>
          </a:lstStyle>
          <a:p>
            <a:fld id="{1B701A2F-FAF1-AF45-84A2-DAAD35F61184}" type="slidenum">
              <a:rPr lang="fi-FI" smtClean="0"/>
              <a:pPr/>
              <a:t>‹#›</a:t>
            </a:fld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4377918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5F2EC-CA03-1E43-91F0-B71EF9991B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A88B82-ADF2-8D40-9389-70545D25F0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2A6E77-319F-E940-9C35-E4E6D18DD4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D3FE2-891E-9441-8675-B3EDBF234D51}" type="datetimeFigureOut">
              <a:rPr lang="en-GB" smtClean="0"/>
              <a:t>05/03/2019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1C4111-5131-D84E-826E-AE12333BCB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3BA73-0464-B74F-A463-97759696DD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9DDA3-E366-0B47-BFCD-2C3B0CD7CF0C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77986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4BF58B-AC81-1248-87C2-23E37C825F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0C868D-5AD1-484A-BF32-A76B38DA7D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B2C455-5195-7B45-A6FA-2DCD4DCFEA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D3FE2-891E-9441-8675-B3EDBF234D51}" type="datetimeFigureOut">
              <a:rPr lang="en-GB" smtClean="0"/>
              <a:t>05/03/2019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FCBC6A-88E3-CC47-B60F-DA2CCA36B6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465491-3CD2-A94F-AB33-8431226F7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9DDA3-E366-0B47-BFCD-2C3B0CD7CF0C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304631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C45A4-EF02-F948-B18E-8B5791C9ED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C7E7B9-4911-814D-ADBD-611DA6C815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74BAB8-95A6-9640-A43C-5385422DF9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AE3694-38D2-4245-B342-20CD700EB4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D3FE2-891E-9441-8675-B3EDBF234D51}" type="datetimeFigureOut">
              <a:rPr lang="en-GB" smtClean="0"/>
              <a:t>05/03/2019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B90C72-A3AF-F748-A28C-A7A9EBAC1D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64A6B0-3623-A44C-9260-E3E642481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9DDA3-E366-0B47-BFCD-2C3B0CD7CF0C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641863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22497-5621-7948-8005-7A13CDB209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33BACA-7AF9-C547-ADA2-DBBF93D0B7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1BE78B-4D04-5547-A85A-069CDD92F2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6E73B1E-9F68-7C45-96E2-36A7B2EB4C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184A97B-9D37-2B4A-B1D4-D060D7D641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4AA9BC0-AE8E-CE40-A846-4CA7E9481A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D3FE2-891E-9441-8675-B3EDBF234D51}" type="datetimeFigureOut">
              <a:rPr lang="en-GB" smtClean="0"/>
              <a:t>05/03/2019</a:t>
            </a:fld>
            <a:endParaRPr lang="en-GB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8C4A711-964F-4748-8088-9898999D8C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7F39D2B-5517-374A-87FA-FF3375801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9DDA3-E366-0B47-BFCD-2C3B0CD7CF0C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25580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180C28-FFD9-8744-A715-6CE3F1B89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667F16D-03A0-D045-8B88-FBE596A818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D3FE2-891E-9441-8675-B3EDBF234D51}" type="datetimeFigureOut">
              <a:rPr lang="en-GB" smtClean="0"/>
              <a:t>05/03/2019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C7C651-F27A-0D42-BBEC-D4730718A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4C4B07-C1FD-FA4D-9BB1-0936F0E505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9DDA3-E366-0B47-BFCD-2C3B0CD7CF0C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846452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4649F55-EF96-ED4F-99DD-61AFA352A2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D3FE2-891E-9441-8675-B3EDBF234D51}" type="datetimeFigureOut">
              <a:rPr lang="en-GB" smtClean="0"/>
              <a:t>05/03/2019</a:t>
            </a:fld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D245BE-B337-FA47-A501-24A8ECB4FF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DB0F3F-1AEC-C648-96A2-CFBA8ADB1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9DDA3-E366-0B47-BFCD-2C3B0CD7CF0C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16568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26672D-B1E1-E242-9FD6-138F95155C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583E88-F647-8142-8021-208785C02E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67F92D-D8CE-E64D-91C1-B4EF8B7196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E1381D-4CBA-1149-B621-C3E2A2AA68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D3FE2-891E-9441-8675-B3EDBF234D51}" type="datetimeFigureOut">
              <a:rPr lang="en-GB" smtClean="0"/>
              <a:t>05/03/2019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258F36-5E43-504A-894B-1C26F66800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E13909-CC68-7D46-88C3-4D040293E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9DDA3-E366-0B47-BFCD-2C3B0CD7CF0C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009375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275AF-C19C-6F44-BE08-0E47B9F29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411FE9B-DD6E-F94D-8F2B-AAAD6706A74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AC7FD1-2866-4D48-8B6C-B67B785010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D5C403-D209-4E40-ADFB-D70DC56CA1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D3FE2-891E-9441-8675-B3EDBF234D51}" type="datetimeFigureOut">
              <a:rPr lang="en-GB" smtClean="0"/>
              <a:t>05/03/2019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1D8874-9506-154D-84DD-46727D4B91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E59F89-CB93-7F41-8AD0-DE4FDA658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9DDA3-E366-0B47-BFCD-2C3B0CD7CF0C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496003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41DB55D-E9A1-1A4C-9FCC-7FEFBF1A9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C8CB93-34C2-D849-AE3B-271CCA82A9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6D493D-DBBD-D147-879C-F21016A233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8D3FE2-891E-9441-8675-B3EDBF234D51}" type="datetimeFigureOut">
              <a:rPr lang="en-GB" smtClean="0"/>
              <a:t>05/03/2019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E276A9-F768-9B4A-8B87-CC5BAE5D8E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C7CC40-45DF-4142-9F11-DBD413860D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89DDA3-E366-0B47-BFCD-2C3B0CD7CF0C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272959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515" r:id="rId1"/>
    <p:sldLayoutId id="2147485516" r:id="rId2"/>
    <p:sldLayoutId id="2147485517" r:id="rId3"/>
    <p:sldLayoutId id="2147485518" r:id="rId4"/>
    <p:sldLayoutId id="2147485519" r:id="rId5"/>
    <p:sldLayoutId id="2147485520" r:id="rId6"/>
    <p:sldLayoutId id="2147485521" r:id="rId7"/>
    <p:sldLayoutId id="2147485522" r:id="rId8"/>
    <p:sldLayoutId id="2147485523" r:id="rId9"/>
    <p:sldLayoutId id="2147485524" r:id="rId10"/>
    <p:sldLayoutId id="2147485525" r:id="rId11"/>
    <p:sldLayoutId id="2147485527" r:id="rId12"/>
    <p:sldLayoutId id="2147485528" r:id="rId13"/>
    <p:sldLayoutId id="2147485529" r:id="rId14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i-FI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Igor.pessi@helsinki.fi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fCd6B5HRaZ8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gif"/><Relationship Id="rId5" Type="http://schemas.openxmlformats.org/officeDocument/2006/relationships/image" Target="../media/image14.gif"/><Relationship Id="rId4" Type="http://schemas.openxmlformats.org/officeDocument/2006/relationships/image" Target="../media/image13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dx.doi.org/10.12688/f1000research.13598.1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tiff"/><Relationship Id="rId4" Type="http://schemas.openxmlformats.org/officeDocument/2006/relationships/image" Target="../media/image20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hyperlink" Target="https://commons.wikimedia.org/wiki/File:Unix_history-simple.svg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hyperlink" Target="https://www.linux.com/sites/lcom/files/styles/rendered_file/public/%20standard-unix-filesystem-hierarchy.png?itok=CVqmyk6P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owtogeek.com/249966/how-to-install-and-use-the-linux-bash-shell-on-windows-10" TargetMode="External"/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stackexchange.com/" TargetMode="External"/><Relationship Id="rId7" Type="http://schemas.openxmlformats.org/officeDocument/2006/relationships/image" Target="../media/image31.tiff"/><Relationship Id="rId2" Type="http://schemas.openxmlformats.org/officeDocument/2006/relationships/hyperlink" Target="http://stackoverflow.com/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mally.stanford.edu/~sr/%20computing/basic-unix.html" TargetMode="External"/><Relationship Id="rId5" Type="http://schemas.openxmlformats.org/officeDocument/2006/relationships/hyperlink" Target="http://codecademy.com/" TargetMode="External"/><Relationship Id="rId4" Type="http://schemas.openxmlformats.org/officeDocument/2006/relationships/hyperlink" Target="http://askubuntu.com/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tif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research.csc.fi/taito-user-guide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s://sui.csc.fi/" TargetMode="Externa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igorspp/MMB-114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dx.doi.org/10.6084/m9.figshare.100940" TargetMode="External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old.jgi.doe.gov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dx.doi.org/10.1038/nmicrobiol.2016.48" TargetMode="External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3B130-35D2-6D40-A369-647C825AA54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GB" dirty="0"/>
              <a:t>Genome assembly and annotation</a:t>
            </a:r>
            <a:br>
              <a:rPr lang="en-GB" dirty="0"/>
            </a:br>
            <a:br>
              <a:rPr lang="en-GB" sz="2000" dirty="0"/>
            </a:br>
            <a:r>
              <a:rPr lang="en-GB" sz="2000" dirty="0">
                <a:solidFill>
                  <a:schemeClr val="accent1"/>
                </a:solidFill>
              </a:rPr>
              <a:t>Day 1: UNIX and CSC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5E1321-C2FB-CA48-8B19-43BBFBDA11C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anchor="ctr"/>
          <a:lstStyle/>
          <a:p>
            <a:r>
              <a:rPr lang="en-GB" b="1" dirty="0"/>
              <a:t>Igor Pessi</a:t>
            </a:r>
          </a:p>
          <a:p>
            <a:r>
              <a:rPr lang="en-GB" dirty="0"/>
              <a:t>Department of Microbiology – UH</a:t>
            </a:r>
          </a:p>
          <a:p>
            <a:r>
              <a:rPr lang="en-GB" dirty="0">
                <a:hlinkClick r:id="rId2"/>
              </a:rPr>
              <a:t>igor.pessi@helsinki.fi</a:t>
            </a:r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1D1DE2-8475-974E-AE45-9C065048EE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04.03.2019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90A16F-2AB7-7642-AD87-C8AD120E3DFD}"/>
              </a:ext>
            </a:extLst>
          </p:cNvPr>
          <p:cNvSpPr txBox="1"/>
          <p:nvPr/>
        </p:nvSpPr>
        <p:spPr>
          <a:xfrm>
            <a:off x="0" y="0"/>
            <a:ext cx="9144000" cy="338554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GB" sz="1600" b="1" dirty="0">
                <a:solidFill>
                  <a:schemeClr val="bg1"/>
                </a:solidFill>
              </a:rPr>
              <a:t>MMB-114</a:t>
            </a:r>
            <a:r>
              <a:rPr lang="en-GB" sz="1600" dirty="0">
                <a:solidFill>
                  <a:schemeClr val="bg1"/>
                </a:solidFill>
              </a:rPr>
              <a:t> Exploratory microbial research - lab course 2019</a:t>
            </a:r>
          </a:p>
        </p:txBody>
      </p:sp>
    </p:spTree>
    <p:extLst>
      <p:ext uri="{BB962C8B-B14F-4D97-AF65-F5344CB8AC3E}">
        <p14:creationId xmlns:p14="http://schemas.microsoft.com/office/powerpoint/2010/main" val="37310036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/>
              <a:t>Whole genome sequencing in diagnostics and epidemiology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Pathogen identification and outbreak monitoring</a:t>
            </a:r>
          </a:p>
          <a:p>
            <a:pPr lvl="1"/>
            <a:r>
              <a:rPr lang="en-GB" dirty="0"/>
              <a:t>Several phenotypic and molecular methods are currently used</a:t>
            </a:r>
          </a:p>
          <a:p>
            <a:pPr lvl="1"/>
            <a:r>
              <a:rPr lang="en-GB" dirty="0"/>
              <a:t>Fail to distinguish closely related strains or detect virulence/resistance features</a:t>
            </a:r>
          </a:p>
          <a:p>
            <a:endParaRPr lang="en-GB" dirty="0"/>
          </a:p>
          <a:p>
            <a:r>
              <a:rPr lang="en-GB" dirty="0"/>
              <a:t>WGS soon will become the standard test in diagnostics and epidemiology</a:t>
            </a:r>
          </a:p>
          <a:p>
            <a:pPr lvl="1"/>
            <a:r>
              <a:rPr lang="en-GB" dirty="0"/>
              <a:t>Increased speed and accuracy</a:t>
            </a:r>
          </a:p>
          <a:p>
            <a:pPr lvl="1"/>
            <a:r>
              <a:rPr lang="en-GB" dirty="0"/>
              <a:t>Reduced cost and difficulty</a:t>
            </a:r>
          </a:p>
          <a:p>
            <a:pPr lvl="1"/>
            <a:r>
              <a:rPr lang="en-GB" dirty="0"/>
              <a:t>Trial phase of implementation in many countries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3239F0F-6EC6-7249-A08C-A5FA6477B99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European </a:t>
            </a:r>
            <a:r>
              <a:rPr lang="en-GB" i="1" dirty="0"/>
              <a:t>E. coli</a:t>
            </a:r>
            <a:r>
              <a:rPr lang="en-GB" dirty="0"/>
              <a:t> O104:H4 outbreak in 2011 </a:t>
            </a:r>
          </a:p>
          <a:p>
            <a:pPr lvl="1"/>
            <a:r>
              <a:rPr lang="en-GB" dirty="0"/>
              <a:t>Shiga toxin-producing E.coli</a:t>
            </a:r>
          </a:p>
          <a:p>
            <a:pPr lvl="1"/>
            <a:r>
              <a:rPr lang="en-GB" dirty="0"/>
              <a:t>3,950 cases reported</a:t>
            </a:r>
          </a:p>
          <a:p>
            <a:pPr lvl="1"/>
            <a:r>
              <a:rPr lang="en-GB" dirty="0"/>
              <a:t>WGS with Ion torrent, 454 pyrosequencing and PacBio</a:t>
            </a:r>
          </a:p>
          <a:p>
            <a:pPr lvl="1"/>
            <a:r>
              <a:rPr lang="en-GB" dirty="0"/>
              <a:t>Included strains that could be distinguished by just 1 SNP</a:t>
            </a:r>
          </a:p>
          <a:p>
            <a:pPr lvl="1"/>
            <a:r>
              <a:rPr lang="en-GB" dirty="0"/>
              <a:t>Origin could be identified (fennel sprout seed)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C65C08-DB51-6244-81AB-A5602E47C0B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41200" y="4626000"/>
            <a:ext cx="2531251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634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08C659-49AB-9745-8B2C-33259392F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Our </a:t>
            </a:r>
            <a:r>
              <a:rPr lang="en-GB" i="1" dirty="0"/>
              <a:t>Lactobacillus </a:t>
            </a:r>
            <a:r>
              <a:rPr lang="en-GB" dirty="0"/>
              <a:t>strain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BFB610-4492-9B4E-B729-3C8015B4C3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What was done by you in the lab?</a:t>
            </a:r>
          </a:p>
          <a:p>
            <a:pPr lvl="1"/>
            <a:r>
              <a:rPr lang="en-GB" dirty="0"/>
              <a:t>Isolation/purification of the microorganism</a:t>
            </a:r>
          </a:p>
          <a:p>
            <a:pPr lvl="1"/>
            <a:r>
              <a:rPr lang="en-GB" dirty="0"/>
              <a:t>DNA extraction</a:t>
            </a:r>
          </a:p>
          <a:p>
            <a:pPr lvl="1"/>
            <a:r>
              <a:rPr lang="en-GB" dirty="0"/>
              <a:t>Important points?</a:t>
            </a:r>
          </a:p>
          <a:p>
            <a:pPr lvl="2"/>
            <a:r>
              <a:rPr lang="en-GB" dirty="0"/>
              <a:t>Purity, integrity, contamination DNA</a:t>
            </a:r>
          </a:p>
          <a:p>
            <a:endParaRPr lang="en-GB" dirty="0"/>
          </a:p>
          <a:p>
            <a:r>
              <a:rPr lang="en-GB" dirty="0"/>
              <a:t>What was done in the sequencing facility?</a:t>
            </a:r>
          </a:p>
          <a:p>
            <a:pPr lvl="1"/>
            <a:r>
              <a:rPr lang="en-GB" dirty="0"/>
              <a:t>Quality control (size, amount)</a:t>
            </a:r>
          </a:p>
          <a:p>
            <a:pPr lvl="1"/>
            <a:r>
              <a:rPr lang="en-GB" dirty="0"/>
              <a:t>Library preparation with the Nextera kit</a:t>
            </a:r>
          </a:p>
          <a:p>
            <a:pPr lvl="1"/>
            <a:r>
              <a:rPr lang="en-GB" dirty="0"/>
              <a:t>Sequencing with Illumina MiSeq</a:t>
            </a:r>
          </a:p>
          <a:p>
            <a:endParaRPr lang="en-GB" dirty="0"/>
          </a:p>
          <a:p>
            <a:pPr lvl="1"/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77FB7E-090D-0942-AD62-A348A270622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92000" y="3906000"/>
            <a:ext cx="2880000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042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219D74-4D1E-A445-AEB4-A70DBF903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Illumina library preparation </a:t>
            </a:r>
            <a:br>
              <a:rPr lang="en-GB"/>
            </a:br>
            <a:r>
              <a:rPr lang="en-GB"/>
              <a:t>and sequencing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9A30B9-255D-D449-993E-249129A1FF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Illumina MiSeq and </a:t>
            </a:r>
            <a:r>
              <a:rPr lang="en-GB" dirty="0" err="1"/>
              <a:t>HiSeq</a:t>
            </a:r>
            <a:endParaRPr lang="en-GB" dirty="0"/>
          </a:p>
          <a:p>
            <a:pPr lvl="1"/>
            <a:r>
              <a:rPr lang="en-GB" dirty="0"/>
              <a:t>Good compromise between size, amount and error rate of reads</a:t>
            </a:r>
          </a:p>
          <a:p>
            <a:pPr lvl="1"/>
            <a:r>
              <a:rPr lang="en-GB" dirty="0"/>
              <a:t>The longer the reads the better, but current long-read technologies produce too many errors</a:t>
            </a:r>
          </a:p>
          <a:p>
            <a:endParaRPr lang="en-GB" dirty="0"/>
          </a:p>
          <a:p>
            <a:endParaRPr lang="en-GB" dirty="0"/>
          </a:p>
          <a:p>
            <a:pPr marL="0" indent="0" algn="ctr">
              <a:buNone/>
            </a:pPr>
            <a:r>
              <a:rPr lang="en-GB" dirty="0"/>
              <a:t>Let’s watch a video together and then we will discuss some features in more detail:</a:t>
            </a:r>
          </a:p>
          <a:p>
            <a:pPr marL="0" indent="0" algn="ctr">
              <a:buNone/>
            </a:pPr>
            <a:r>
              <a:rPr lang="en-GB" dirty="0">
                <a:hlinkClick r:id="rId2"/>
              </a:rPr>
              <a:t>https://www.youtube.com/watch?v=fCd6B5HRaZ8</a:t>
            </a: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72205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34793-D002-4C46-9931-8B374FDA6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Library preparation: </a:t>
            </a:r>
            <a:br>
              <a:rPr lang="en-GB" dirty="0"/>
            </a:br>
            <a:r>
              <a:rPr lang="en-GB" dirty="0"/>
              <a:t>Nextera </a:t>
            </a:r>
            <a:r>
              <a:rPr lang="en-GB" dirty="0" err="1"/>
              <a:t>tagmentation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B8AB40-4A83-4442-916F-B2088A7500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33772" y="1825625"/>
            <a:ext cx="2981577" cy="4351338"/>
          </a:xfrm>
        </p:spPr>
        <p:txBody>
          <a:bodyPr anchor="ctr">
            <a:normAutofit fontScale="92500"/>
          </a:bodyPr>
          <a:lstStyle/>
          <a:p>
            <a:r>
              <a:rPr lang="en-GB" dirty="0"/>
              <a:t>Size selection</a:t>
            </a:r>
          </a:p>
          <a:p>
            <a:pPr lvl="1"/>
            <a:r>
              <a:rPr lang="en-GB" dirty="0"/>
              <a:t>Correct amount of input DNA to avoid under- and overtagmentation</a:t>
            </a:r>
          </a:p>
          <a:p>
            <a:endParaRPr lang="en-GB" dirty="0"/>
          </a:p>
          <a:p>
            <a:r>
              <a:rPr lang="en-GB" dirty="0"/>
              <a:t>Adapter ligation</a:t>
            </a:r>
          </a:p>
          <a:p>
            <a:pPr lvl="1"/>
            <a:r>
              <a:rPr lang="en-GB" dirty="0"/>
              <a:t>Flow cell adapters</a:t>
            </a:r>
          </a:p>
          <a:p>
            <a:pPr lvl="1"/>
            <a:r>
              <a:rPr lang="en-GB" dirty="0"/>
              <a:t>Sequencing primers</a:t>
            </a:r>
          </a:p>
          <a:p>
            <a:pPr lvl="1"/>
            <a:r>
              <a:rPr lang="en-GB" dirty="0"/>
              <a:t>Sequencing indexes</a:t>
            </a:r>
          </a:p>
          <a:p>
            <a:pPr lvl="1"/>
            <a:r>
              <a:rPr lang="en-GB" dirty="0"/>
              <a:t>Optional indexes for multiplexing</a:t>
            </a:r>
          </a:p>
          <a:p>
            <a:endParaRPr lang="en-GB" dirty="0"/>
          </a:p>
          <a:p>
            <a:r>
              <a:rPr lang="en-GB" dirty="0"/>
              <a:t>Biases in the first bases have been observed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D571F102-DBEF-1841-8C10-6FCAF005DC7B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 rotWithShape="1">
          <a:blip r:embed="rId2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8650" y="1825625"/>
            <a:ext cx="4905123" cy="4957200"/>
          </a:xfrm>
        </p:spPr>
      </p:pic>
    </p:spTree>
    <p:extLst>
      <p:ext uri="{BB962C8B-B14F-4D97-AF65-F5344CB8AC3E}">
        <p14:creationId xmlns:p14="http://schemas.microsoft.com/office/powerpoint/2010/main" val="522893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55D821-54EF-B748-9115-9D3A4C3C3C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Sequencing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6DEE4B3-8A72-F64E-AC25-2B128BC38C3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650" y="2954513"/>
            <a:ext cx="3780000" cy="2128378"/>
          </a:xfrm>
          <a:prstGeom prst="rect">
            <a:avLst/>
          </a:prstGeom>
        </p:spPr>
      </p:pic>
      <p:pic>
        <p:nvPicPr>
          <p:cNvPr id="12" name="Content Placeholder 9">
            <a:extLst>
              <a:ext uri="{FF2B5EF4-FFF2-40B4-BE49-F238E27FC236}">
                <a16:creationId xmlns:a16="http://schemas.microsoft.com/office/drawing/2014/main" id="{2C623DB0-A204-834F-8F22-FC21F7E1197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650" y="2954513"/>
            <a:ext cx="3780000" cy="2128000"/>
          </a:xfrm>
          <a:prstGeom prst="rect">
            <a:avLst/>
          </a:prstGeom>
        </p:spPr>
      </p:pic>
      <p:pic>
        <p:nvPicPr>
          <p:cNvPr id="16" name="Content Placeholder 13">
            <a:extLst>
              <a:ext uri="{FF2B5EF4-FFF2-40B4-BE49-F238E27FC236}">
                <a16:creationId xmlns:a16="http://schemas.microsoft.com/office/drawing/2014/main" id="{BF8D0E22-94E0-B040-9998-667F3B513EC0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35350" y="1825625"/>
            <a:ext cx="3780000" cy="2177419"/>
          </a:xfrm>
          <a:prstGeom prst="rect">
            <a:avLst/>
          </a:prstGeom>
        </p:spPr>
      </p:pic>
      <p:pic>
        <p:nvPicPr>
          <p:cNvPr id="20" name="Content Placeholder 17">
            <a:extLst>
              <a:ext uri="{FF2B5EF4-FFF2-40B4-BE49-F238E27FC236}">
                <a16:creationId xmlns:a16="http://schemas.microsoft.com/office/drawing/2014/main" id="{CEE61832-0ABD-0B4F-840F-B80E1E0E764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35350" y="3991808"/>
            <a:ext cx="3780000" cy="2181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833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2AC87-5B45-FD41-B527-EB5427BAC7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GB" dirty="0"/>
              <a:t>What now?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4377B9A-A10A-124B-843E-5B3D7D204C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650" y="1825626"/>
            <a:ext cx="7570800" cy="49564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0C9CB23-F2C6-9E4B-9F4B-F5EA552DCFE1}"/>
              </a:ext>
            </a:extLst>
          </p:cNvPr>
          <p:cNvSpPr txBox="1"/>
          <p:nvPr/>
        </p:nvSpPr>
        <p:spPr>
          <a:xfrm>
            <a:off x="6775200" y="72000"/>
            <a:ext cx="2297424" cy="55399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1000" dirty="0"/>
              <a:t>Dominguez Del Angel et al. 2018</a:t>
            </a:r>
          </a:p>
          <a:p>
            <a:r>
              <a:rPr lang="en-GB" sz="1000" dirty="0"/>
              <a:t>F1000Reseach</a:t>
            </a:r>
          </a:p>
          <a:p>
            <a:r>
              <a:rPr lang="en-GB" sz="1000" dirty="0"/>
              <a:t>doi: </a:t>
            </a:r>
            <a:r>
              <a:rPr lang="en-GB" sz="1000" dirty="0">
                <a:hlinkClick r:id="rId3"/>
              </a:rPr>
              <a:t>10.12688/f1000research.13598.1</a:t>
            </a:r>
            <a:endParaRPr lang="en-GB" sz="1000" dirty="0"/>
          </a:p>
        </p:txBody>
      </p:sp>
    </p:spTree>
    <p:extLst>
      <p:ext uri="{BB962C8B-B14F-4D97-AF65-F5344CB8AC3E}">
        <p14:creationId xmlns:p14="http://schemas.microsoft.com/office/powerpoint/2010/main" val="37583580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Bioinformatics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6457949" cy="4351338"/>
          </a:xfrm>
        </p:spPr>
        <p:txBody>
          <a:bodyPr/>
          <a:lstStyle/>
          <a:p>
            <a:r>
              <a:rPr lang="en-GB" dirty="0"/>
              <a:t>Interdisciplinary field that develops and applies computational methods to analyse biological data such as DNA and protein sequences</a:t>
            </a:r>
          </a:p>
          <a:p>
            <a:endParaRPr lang="en-GB" dirty="0"/>
          </a:p>
          <a:p>
            <a:r>
              <a:rPr lang="en-GB" dirty="0"/>
              <a:t>Biology meets information science</a:t>
            </a:r>
          </a:p>
          <a:p>
            <a:endParaRPr lang="en-GB" dirty="0"/>
          </a:p>
          <a:p>
            <a:r>
              <a:rPr lang="en-GB" dirty="0"/>
              <a:t>A rapidly-evolving field</a:t>
            </a:r>
          </a:p>
          <a:p>
            <a:pPr lvl="1"/>
            <a:r>
              <a:rPr lang="en-GB" dirty="0"/>
              <a:t>Software development</a:t>
            </a:r>
          </a:p>
          <a:p>
            <a:pPr lvl="1"/>
            <a:r>
              <a:rPr lang="en-GB" dirty="0"/>
              <a:t>Amount and type of data generated</a:t>
            </a:r>
          </a:p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A8AADF-D145-614B-B801-CF93A45FA53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4686299" y="2400301"/>
            <a:ext cx="68580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949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GB" dirty="0"/>
              <a:t>UNIX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A family of computer operating systems (OSs)</a:t>
            </a:r>
          </a:p>
          <a:p>
            <a:pPr lvl="1"/>
            <a:r>
              <a:rPr lang="en-GB" dirty="0"/>
              <a:t>Linux, MacOS, Solaris, OpenBSD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b="1" dirty="0">
                <a:latin typeface="+mj-lt"/>
              </a:rPr>
              <a:t>Key characteristics:</a:t>
            </a:r>
          </a:p>
          <a:p>
            <a:r>
              <a:rPr lang="en-GB" dirty="0">
                <a:solidFill>
                  <a:schemeClr val="accent1"/>
                </a:solidFill>
              </a:rPr>
              <a:t>Multitasking</a:t>
            </a:r>
          </a:p>
          <a:p>
            <a:pPr lvl="1"/>
            <a:r>
              <a:rPr lang="en-GB" dirty="0"/>
              <a:t>Multiple software processes can run at the same time</a:t>
            </a:r>
          </a:p>
          <a:p>
            <a:r>
              <a:rPr lang="en-GB" dirty="0">
                <a:solidFill>
                  <a:schemeClr val="accent1"/>
                </a:solidFill>
              </a:rPr>
              <a:t>Multiuser</a:t>
            </a:r>
          </a:p>
          <a:p>
            <a:pPr lvl="1"/>
            <a:r>
              <a:rPr lang="en-GB" dirty="0"/>
              <a:t>Several users can use the same computer at the same time</a:t>
            </a:r>
          </a:p>
          <a:p>
            <a:r>
              <a:rPr lang="en-GB" dirty="0">
                <a:solidFill>
                  <a:schemeClr val="accent1"/>
                </a:solidFill>
              </a:rPr>
              <a:t>Multiprocessing</a:t>
            </a:r>
          </a:p>
          <a:p>
            <a:pPr lvl="1"/>
            <a:r>
              <a:rPr lang="en-GB" dirty="0"/>
              <a:t>Capable of supporting and utilizing more than one computer processor</a:t>
            </a:r>
          </a:p>
          <a:p>
            <a:r>
              <a:rPr lang="en-GB" dirty="0">
                <a:solidFill>
                  <a:schemeClr val="accent1"/>
                </a:solidFill>
              </a:rPr>
              <a:t>Portable</a:t>
            </a:r>
          </a:p>
          <a:p>
            <a:pPr lvl="1"/>
            <a:r>
              <a:rPr lang="en-GB" dirty="0"/>
              <a:t>Can be used in various hardware architectures</a:t>
            </a:r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896400-BEAF-9E4C-8D68-CEC58C9679C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14800" y="667337"/>
            <a:ext cx="1427189" cy="72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7505251-91BB-4448-A824-E2FC92CC4F6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14205" y="667337"/>
            <a:ext cx="1101145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0C6BC24-8674-C743-B58D-620CEEB1379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61120" y="667337"/>
            <a:ext cx="781464" cy="72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EDDDA37-ED44-634D-A2A7-C67783CFFAF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91304" y="667337"/>
            <a:ext cx="597600" cy="719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7524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CA0CCA5-79B6-FF4A-8513-9C60A32B6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GB" dirty="0"/>
              <a:t>History of UNIX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D001A5-7EFB-3543-902B-6446668D7F7C}"/>
              </a:ext>
            </a:extLst>
          </p:cNvPr>
          <p:cNvSpPr txBox="1"/>
          <p:nvPr/>
        </p:nvSpPr>
        <p:spPr>
          <a:xfrm>
            <a:off x="5256000" y="72000"/>
            <a:ext cx="3817071" cy="24622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1000" dirty="0">
                <a:hlinkClick r:id="rId2"/>
              </a:rPr>
              <a:t>https://commons.wikimedia.org/wiki/File:Unix_history-simple.svg</a:t>
            </a:r>
            <a:endParaRPr lang="en-GB" sz="1000" dirty="0"/>
          </a:p>
        </p:txBody>
      </p:sp>
      <p:pic>
        <p:nvPicPr>
          <p:cNvPr id="8" name="Content Placeholder 6">
            <a:extLst>
              <a:ext uri="{FF2B5EF4-FFF2-40B4-BE49-F238E27FC236}">
                <a16:creationId xmlns:a16="http://schemas.microsoft.com/office/drawing/2014/main" id="{0097DC36-CC03-F940-B302-90243FFD4F3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650" y="1825624"/>
            <a:ext cx="7153569" cy="49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1661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8B9FBC-03D2-3F44-8201-44AA83CDBE5E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1350" y="4333500"/>
            <a:ext cx="3924000" cy="2452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Linux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/>
          </a:bodyPr>
          <a:lstStyle/>
          <a:p>
            <a:r>
              <a:rPr lang="en-GB" dirty="0"/>
              <a:t>A UNIX-based OS</a:t>
            </a:r>
          </a:p>
          <a:p>
            <a:r>
              <a:rPr lang="en-GB" dirty="0"/>
              <a:t>Leading OS on servers, supercomputers</a:t>
            </a:r>
          </a:p>
          <a:p>
            <a:r>
              <a:rPr lang="en-GB" dirty="0"/>
              <a:t>Free and open source</a:t>
            </a:r>
          </a:p>
          <a:p>
            <a:pPr lvl="1"/>
            <a:r>
              <a:rPr lang="en-GB" dirty="0"/>
              <a:t>You can modify the source code to build your own distribution</a:t>
            </a:r>
          </a:p>
          <a:p>
            <a:pPr lvl="1"/>
            <a:r>
              <a:rPr lang="en-GB" dirty="0"/>
              <a:t>Or you can use mainstream distributions such as Ubuntu and CentOS</a:t>
            </a:r>
          </a:p>
          <a:p>
            <a:pPr lvl="1"/>
            <a:r>
              <a:rPr lang="en-GB" dirty="0"/>
              <a:t>More specific distributions are available (e.g. Bio-Linux)</a:t>
            </a:r>
          </a:p>
          <a:p>
            <a:endParaRPr lang="en-GB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0AC3886-3C25-F145-B8D0-A6DED2DB1AF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18950" y="488238"/>
            <a:ext cx="896400" cy="107933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74D2660-20A4-CE4D-8669-ECECA129AF04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650" y="4333500"/>
            <a:ext cx="3924000" cy="24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1426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Aims for this part of MMB-114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/>
          <a:lstStyle/>
          <a:p>
            <a:r>
              <a:rPr lang="en-GB" b="1" dirty="0">
                <a:solidFill>
                  <a:schemeClr val="accent1"/>
                </a:solidFill>
              </a:rPr>
              <a:t>Day 1: </a:t>
            </a:r>
            <a:r>
              <a:rPr lang="en-GB" dirty="0">
                <a:solidFill>
                  <a:schemeClr val="accent1"/>
                </a:solidFill>
              </a:rPr>
              <a:t>Basics of UNIX and working with the command line</a:t>
            </a:r>
          </a:p>
          <a:p>
            <a:r>
              <a:rPr lang="en-GB" b="1" dirty="0"/>
              <a:t>Day 2: </a:t>
            </a:r>
            <a:r>
              <a:rPr lang="en-GB" dirty="0"/>
              <a:t>Handling of Illumina data</a:t>
            </a:r>
          </a:p>
          <a:p>
            <a:r>
              <a:rPr lang="en-GB" b="1" dirty="0"/>
              <a:t>Day 3: </a:t>
            </a:r>
            <a:r>
              <a:rPr lang="en-GB" dirty="0"/>
              <a:t>Genome assembly</a:t>
            </a:r>
          </a:p>
          <a:p>
            <a:r>
              <a:rPr lang="en-GB" b="1" dirty="0"/>
              <a:t>Day 4:</a:t>
            </a:r>
            <a:r>
              <a:rPr lang="en-GB" dirty="0"/>
              <a:t> Check-up and report</a:t>
            </a:r>
          </a:p>
          <a:p>
            <a:r>
              <a:rPr lang="en-GB" b="1" dirty="0"/>
              <a:t>Day 5: </a:t>
            </a:r>
            <a:r>
              <a:rPr lang="en-GB" dirty="0"/>
              <a:t>Genome annotation</a:t>
            </a:r>
          </a:p>
          <a:p>
            <a:r>
              <a:rPr lang="en-GB" b="1" dirty="0"/>
              <a:t>Day 6:</a:t>
            </a:r>
            <a:r>
              <a:rPr lang="en-GB" dirty="0"/>
              <a:t> Metabolic pathway analysis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ABA103FF-C590-1F47-8E3A-E36115152A4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97033245"/>
              </p:ext>
            </p:extLst>
          </p:nvPr>
        </p:nvGraphicFramePr>
        <p:xfrm>
          <a:off x="731520" y="3803405"/>
          <a:ext cx="7682400" cy="23735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005028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09EFD2-6BBC-B245-A13B-9FD44D75B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UNIX philosophy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D59276-8A4C-0847-85C7-9E944A28BC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GB" i="1" dirty="0"/>
              <a:t>“The idea that the power of a system comes more from the relationships among programs than from the programs themselves”</a:t>
            </a:r>
          </a:p>
          <a:p>
            <a:endParaRPr lang="en-GB" dirty="0"/>
          </a:p>
          <a:p>
            <a:r>
              <a:rPr lang="en-GB" dirty="0"/>
              <a:t>Use of plain text for storing data</a:t>
            </a:r>
          </a:p>
          <a:p>
            <a:r>
              <a:rPr lang="en-GB" dirty="0"/>
              <a:t>Use of a hierarchical filesystem</a:t>
            </a:r>
          </a:p>
          <a:p>
            <a:r>
              <a:rPr lang="en-GB" dirty="0"/>
              <a:t>Use of a large number of simple programs </a:t>
            </a:r>
            <a:br>
              <a:rPr lang="en-GB" dirty="0"/>
            </a:br>
            <a:r>
              <a:rPr lang="en-GB" dirty="0"/>
              <a:t>performing a limited, well-defined function</a:t>
            </a:r>
          </a:p>
          <a:p>
            <a:r>
              <a:rPr lang="en-GB" dirty="0"/>
              <a:t>Use of a command-line interpreter (“shell”) to </a:t>
            </a:r>
            <a:br>
              <a:rPr lang="en-GB" dirty="0"/>
            </a:br>
            <a:r>
              <a:rPr lang="en-GB" dirty="0"/>
              <a:t>combine these programs to perform complex tasks</a:t>
            </a:r>
          </a:p>
        </p:txBody>
      </p:sp>
    </p:spTree>
    <p:extLst>
      <p:ext uri="{BB962C8B-B14F-4D97-AF65-F5344CB8AC3E}">
        <p14:creationId xmlns:p14="http://schemas.microsoft.com/office/powerpoint/2010/main" val="2728312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UNIX hierarchical filesystem</a:t>
            </a:r>
          </a:p>
        </p:txBody>
      </p:sp>
      <p:pic>
        <p:nvPicPr>
          <p:cNvPr id="13" name="Content Placeholder 10">
            <a:extLst>
              <a:ext uri="{FF2B5EF4-FFF2-40B4-BE49-F238E27FC236}">
                <a16:creationId xmlns:a16="http://schemas.microsoft.com/office/drawing/2014/main" id="{F5702511-6EC7-F445-9886-42506D8D928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79507" y="1825624"/>
            <a:ext cx="6784987" cy="49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1874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AED5D-217A-BC45-A727-788A87390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UNIX hierarchical filesystem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56582E7-A868-B641-9CE7-31B4048BE539}"/>
              </a:ext>
            </a:extLst>
          </p:cNvPr>
          <p:cNvSpPr txBox="1"/>
          <p:nvPr/>
        </p:nvSpPr>
        <p:spPr>
          <a:xfrm>
            <a:off x="2052000" y="6541200"/>
            <a:ext cx="7018268" cy="24622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1000" dirty="0">
                <a:hlinkClick r:id="rId2"/>
              </a:rPr>
              <a:t>https://www.linux.com/sites/lcom/files/styles/rendered_file/public/standard-unix-filesystem-hierarchy.png?itok=CVqmyk6P</a:t>
            </a:r>
            <a:endParaRPr lang="en-GB" sz="1000" dirty="0"/>
          </a:p>
        </p:txBody>
      </p:sp>
      <p:pic>
        <p:nvPicPr>
          <p:cNvPr id="9" name="Content Placeholder 5">
            <a:extLst>
              <a:ext uri="{FF2B5EF4-FFF2-40B4-BE49-F238E27FC236}">
                <a16:creationId xmlns:a16="http://schemas.microsoft.com/office/drawing/2014/main" id="{897F3DF0-3390-6D48-8867-062E35C0AEE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8650" y="1825625"/>
            <a:ext cx="7887600" cy="4373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7330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F9DBF2-B6AF-AB41-AA05-B167F2B234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GB" dirty="0"/>
              <a:t>The UNIX hierarchical filesystem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B73F7754-BC7C-F04D-BB9A-0B666159182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08650" y="3625200"/>
            <a:ext cx="720000" cy="628980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9A638142-EFF1-CD44-B45F-A042E38C2A1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48650" y="4525200"/>
            <a:ext cx="720000" cy="628980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87600598-14A8-7848-A96A-06EBAA832A7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68649" y="4525200"/>
            <a:ext cx="720000" cy="6289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F29E60C-8CE1-674C-B791-2CA2B13A7A3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8650" y="2725200"/>
            <a:ext cx="720000" cy="62898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BFD586B-DCDC-4644-8706-CE1FA4CCF8E7}"/>
              </a:ext>
            </a:extLst>
          </p:cNvPr>
          <p:cNvSpPr txBox="1"/>
          <p:nvPr/>
        </p:nvSpPr>
        <p:spPr>
          <a:xfrm>
            <a:off x="811358" y="2977200"/>
            <a:ext cx="35458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/>
              <a:t>bin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43B88A8-5459-1E4A-A0EE-EA2E9EF8419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08650" y="1825200"/>
            <a:ext cx="720000" cy="62898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86DA2BC-BA1D-474F-93D0-9C202CB6488F}"/>
              </a:ext>
            </a:extLst>
          </p:cNvPr>
          <p:cNvSpPr txBox="1"/>
          <p:nvPr/>
        </p:nvSpPr>
        <p:spPr>
          <a:xfrm>
            <a:off x="2858684" y="2077200"/>
            <a:ext cx="21993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/>
              <a:t>/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32348EC-2A68-BB48-88F9-80F5E3647CF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88650" y="2725200"/>
            <a:ext cx="720000" cy="62898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225D84A-2A13-D247-8BF0-7052F11C0BF3}"/>
              </a:ext>
            </a:extLst>
          </p:cNvPr>
          <p:cNvSpPr txBox="1"/>
          <p:nvPr/>
        </p:nvSpPr>
        <p:spPr>
          <a:xfrm>
            <a:off x="2067350" y="2977200"/>
            <a:ext cx="36260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/>
              <a:t>usr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9994437-45A0-D14A-8737-FFFD76B100F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58650" y="2725200"/>
            <a:ext cx="720000" cy="62898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4839B3F-5A8A-724E-B005-42D5A245851E}"/>
              </a:ext>
            </a:extLst>
          </p:cNvPr>
          <p:cNvSpPr txBox="1"/>
          <p:nvPr/>
        </p:nvSpPr>
        <p:spPr>
          <a:xfrm>
            <a:off x="4966818" y="2977200"/>
            <a:ext cx="5036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/>
              <a:t>home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0846D4F9-CE49-1546-8C37-F353C7E5C37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48650" y="3625200"/>
            <a:ext cx="720000" cy="6289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C3D60FD6-9901-0E4F-81DA-CD16CC99628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8650" y="3625200"/>
            <a:ext cx="720000" cy="62898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F629BD07-A03A-6544-A8B9-3DA57051C05E}"/>
              </a:ext>
            </a:extLst>
          </p:cNvPr>
          <p:cNvSpPr txBox="1"/>
          <p:nvPr/>
        </p:nvSpPr>
        <p:spPr>
          <a:xfrm>
            <a:off x="1711358" y="3877200"/>
            <a:ext cx="35458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/>
              <a:t>bin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E55081A-3109-A248-AB61-71DB6FFE9FB8}"/>
              </a:ext>
            </a:extLst>
          </p:cNvPr>
          <p:cNvSpPr txBox="1"/>
          <p:nvPr/>
        </p:nvSpPr>
        <p:spPr>
          <a:xfrm>
            <a:off x="2452197" y="3877200"/>
            <a:ext cx="312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/>
              <a:t>lib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B9E0CD1-D6BE-D440-8039-FA9CB631A5E0}"/>
              </a:ext>
            </a:extLst>
          </p:cNvPr>
          <p:cNvCxnSpPr>
            <a:cxnSpLocks/>
            <a:stCxn id="9" idx="2"/>
            <a:endCxn id="11" idx="0"/>
          </p:cNvCxnSpPr>
          <p:nvPr/>
        </p:nvCxnSpPr>
        <p:spPr>
          <a:xfrm flipH="1">
            <a:off x="2248650" y="2454180"/>
            <a:ext cx="720000" cy="271020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DAB926B2-CE7E-5849-846B-3216C8193A91}"/>
              </a:ext>
            </a:extLst>
          </p:cNvPr>
          <p:cNvSpPr txBox="1"/>
          <p:nvPr/>
        </p:nvSpPr>
        <p:spPr>
          <a:xfrm>
            <a:off x="3453309" y="3877200"/>
            <a:ext cx="83067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/>
              <a:t>Documents</a:t>
            </a: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F86C4095-BF74-1F49-B0B1-B31500F3F2A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68650" y="3625200"/>
            <a:ext cx="720000" cy="628980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FADD674E-A2D3-6C4A-BC42-DC898E7B151A}"/>
              </a:ext>
            </a:extLst>
          </p:cNvPr>
          <p:cNvSpPr txBox="1"/>
          <p:nvPr/>
        </p:nvSpPr>
        <p:spPr>
          <a:xfrm>
            <a:off x="4720526" y="3877200"/>
            <a:ext cx="81624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/>
              <a:t>Downloads</a:t>
            </a: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C58C4769-5EE0-614B-A18A-96E97185A0E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88650" y="3625200"/>
            <a:ext cx="720000" cy="628980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A82AE063-0B0F-8242-8C81-757569DC0D3C}"/>
              </a:ext>
            </a:extLst>
          </p:cNvPr>
          <p:cNvSpPr txBox="1"/>
          <p:nvPr/>
        </p:nvSpPr>
        <p:spPr>
          <a:xfrm>
            <a:off x="5525485" y="3877200"/>
            <a:ext cx="64633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/>
              <a:t>Pictures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BD17AF78-EF37-0449-BF21-A1F26F3687E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08650" y="3625200"/>
            <a:ext cx="720000" cy="628980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CC7703F2-F1B7-2746-BE19-AFB3449C4506}"/>
              </a:ext>
            </a:extLst>
          </p:cNvPr>
          <p:cNvSpPr txBox="1"/>
          <p:nvPr/>
        </p:nvSpPr>
        <p:spPr>
          <a:xfrm>
            <a:off x="6281552" y="3877200"/>
            <a:ext cx="57419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/>
              <a:t>Videos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BF90631-57D6-954A-A99D-A57FE17C3DEC}"/>
              </a:ext>
            </a:extLst>
          </p:cNvPr>
          <p:cNvSpPr txBox="1"/>
          <p:nvPr/>
        </p:nvSpPr>
        <p:spPr>
          <a:xfrm>
            <a:off x="3143005" y="4777200"/>
            <a:ext cx="7312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/>
              <a:t>Research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616E516-EC4A-9F45-BD31-6DE03B86C983}"/>
              </a:ext>
            </a:extLst>
          </p:cNvPr>
          <p:cNvSpPr txBox="1"/>
          <p:nvPr/>
        </p:nvSpPr>
        <p:spPr>
          <a:xfrm>
            <a:off x="3874225" y="4777200"/>
            <a:ext cx="7088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/>
              <a:t>Teaching</a:t>
            </a:r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AC7F3864-5012-654D-839A-F22EE3BAE73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68648" y="5425200"/>
            <a:ext cx="720000" cy="628980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F667D395-E2C8-2A47-A483-3BA8E04230B2}"/>
              </a:ext>
            </a:extLst>
          </p:cNvPr>
          <p:cNvSpPr txBox="1"/>
          <p:nvPr/>
        </p:nvSpPr>
        <p:spPr>
          <a:xfrm>
            <a:off x="3858996" y="5677200"/>
            <a:ext cx="73930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/>
              <a:t>MMB-114</a:t>
            </a: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8E5ABB0E-509C-CA45-894E-237B8993D3BE}"/>
              </a:ext>
            </a:extLst>
          </p:cNvPr>
          <p:cNvCxnSpPr>
            <a:cxnSpLocks/>
            <a:stCxn id="9" idx="2"/>
            <a:endCxn id="7" idx="0"/>
          </p:cNvCxnSpPr>
          <p:nvPr/>
        </p:nvCxnSpPr>
        <p:spPr>
          <a:xfrm flipH="1">
            <a:off x="988650" y="2454180"/>
            <a:ext cx="1980000" cy="271020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04C31B22-6E75-AD45-BC33-C47ECF3D31C1}"/>
              </a:ext>
            </a:extLst>
          </p:cNvPr>
          <p:cNvCxnSpPr>
            <a:cxnSpLocks/>
            <a:stCxn id="11" idx="2"/>
            <a:endCxn id="27" idx="0"/>
          </p:cNvCxnSpPr>
          <p:nvPr/>
        </p:nvCxnSpPr>
        <p:spPr>
          <a:xfrm flipH="1">
            <a:off x="1888650" y="3354180"/>
            <a:ext cx="360000" cy="271020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319025B4-9756-B54B-8166-9A4AA4E4287A}"/>
              </a:ext>
            </a:extLst>
          </p:cNvPr>
          <p:cNvCxnSpPr>
            <a:cxnSpLocks/>
            <a:stCxn id="11" idx="2"/>
            <a:endCxn id="30" idx="0"/>
          </p:cNvCxnSpPr>
          <p:nvPr/>
        </p:nvCxnSpPr>
        <p:spPr>
          <a:xfrm>
            <a:off x="2248650" y="3354180"/>
            <a:ext cx="360000" cy="271020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8E1BBF60-2336-4A44-A8A6-2985B8403977}"/>
              </a:ext>
            </a:extLst>
          </p:cNvPr>
          <p:cNvCxnSpPr>
            <a:cxnSpLocks/>
            <a:stCxn id="13" idx="2"/>
            <a:endCxn id="45" idx="0"/>
          </p:cNvCxnSpPr>
          <p:nvPr/>
        </p:nvCxnSpPr>
        <p:spPr>
          <a:xfrm flipH="1">
            <a:off x="3868650" y="3354180"/>
            <a:ext cx="1350000" cy="271020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1E175002-93A8-BC41-8065-E28032E35FDD}"/>
              </a:ext>
            </a:extLst>
          </p:cNvPr>
          <p:cNvCxnSpPr>
            <a:cxnSpLocks/>
            <a:stCxn id="13" idx="2"/>
            <a:endCxn id="48" idx="0"/>
          </p:cNvCxnSpPr>
          <p:nvPr/>
        </p:nvCxnSpPr>
        <p:spPr>
          <a:xfrm flipH="1">
            <a:off x="5128650" y="3354180"/>
            <a:ext cx="90000" cy="271020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5D4CFCB0-6F70-9C49-9B0C-52DCF13B4670}"/>
              </a:ext>
            </a:extLst>
          </p:cNvPr>
          <p:cNvCxnSpPr>
            <a:cxnSpLocks/>
            <a:stCxn id="13" idx="2"/>
            <a:endCxn id="51" idx="0"/>
          </p:cNvCxnSpPr>
          <p:nvPr/>
        </p:nvCxnSpPr>
        <p:spPr>
          <a:xfrm>
            <a:off x="5218650" y="3354180"/>
            <a:ext cx="630000" cy="271020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2E577292-1389-844D-8635-9523C4608D5A}"/>
              </a:ext>
            </a:extLst>
          </p:cNvPr>
          <p:cNvCxnSpPr>
            <a:cxnSpLocks/>
            <a:stCxn id="13" idx="2"/>
            <a:endCxn id="54" idx="0"/>
          </p:cNvCxnSpPr>
          <p:nvPr/>
        </p:nvCxnSpPr>
        <p:spPr>
          <a:xfrm>
            <a:off x="5218650" y="3354180"/>
            <a:ext cx="1350000" cy="271020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80C95694-B193-E041-A634-5A3B844FFC23}"/>
              </a:ext>
            </a:extLst>
          </p:cNvPr>
          <p:cNvCxnSpPr>
            <a:cxnSpLocks/>
            <a:stCxn id="9" idx="2"/>
            <a:endCxn id="13" idx="0"/>
          </p:cNvCxnSpPr>
          <p:nvPr/>
        </p:nvCxnSpPr>
        <p:spPr>
          <a:xfrm>
            <a:off x="2968650" y="2454180"/>
            <a:ext cx="2250000" cy="271020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06312DBE-6A71-6341-BE15-17D5FD4ADC98}"/>
              </a:ext>
            </a:extLst>
          </p:cNvPr>
          <p:cNvCxnSpPr>
            <a:cxnSpLocks/>
            <a:stCxn id="45" idx="2"/>
            <a:endCxn id="57" idx="0"/>
          </p:cNvCxnSpPr>
          <p:nvPr/>
        </p:nvCxnSpPr>
        <p:spPr>
          <a:xfrm flipH="1">
            <a:off x="3508650" y="4254180"/>
            <a:ext cx="360000" cy="271020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D23A1DAC-C069-DD4A-9472-7BCC5E4C0BE1}"/>
              </a:ext>
            </a:extLst>
          </p:cNvPr>
          <p:cNvCxnSpPr>
            <a:cxnSpLocks/>
            <a:stCxn id="45" idx="2"/>
            <a:endCxn id="60" idx="0"/>
          </p:cNvCxnSpPr>
          <p:nvPr/>
        </p:nvCxnSpPr>
        <p:spPr>
          <a:xfrm>
            <a:off x="3868650" y="4254180"/>
            <a:ext cx="359999" cy="271020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E82C2195-F06D-C14B-A846-DE7C29C7B15A}"/>
              </a:ext>
            </a:extLst>
          </p:cNvPr>
          <p:cNvCxnSpPr>
            <a:cxnSpLocks/>
            <a:stCxn id="63" idx="0"/>
            <a:endCxn id="60" idx="2"/>
          </p:cNvCxnSpPr>
          <p:nvPr/>
        </p:nvCxnSpPr>
        <p:spPr>
          <a:xfrm flipV="1">
            <a:off x="4228648" y="5154180"/>
            <a:ext cx="1" cy="271020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9" name="Rectangle 108">
            <a:extLst>
              <a:ext uri="{FF2B5EF4-FFF2-40B4-BE49-F238E27FC236}">
                <a16:creationId xmlns:a16="http://schemas.microsoft.com/office/drawing/2014/main" id="{5B03D9AF-73D8-AB4E-AEC1-0E5C71A119EA}"/>
              </a:ext>
            </a:extLst>
          </p:cNvPr>
          <p:cNvSpPr/>
          <p:nvPr/>
        </p:nvSpPr>
        <p:spPr>
          <a:xfrm>
            <a:off x="2608650" y="1824180"/>
            <a:ext cx="720000" cy="6300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518E4545-48F7-1B41-BB09-FB7800E7BF2E}"/>
              </a:ext>
            </a:extLst>
          </p:cNvPr>
          <p:cNvSpPr/>
          <p:nvPr/>
        </p:nvSpPr>
        <p:spPr>
          <a:xfrm>
            <a:off x="4858650" y="2725200"/>
            <a:ext cx="720000" cy="6300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9379BBAB-6F90-EB45-8E04-978C9FE0E074}"/>
              </a:ext>
            </a:extLst>
          </p:cNvPr>
          <p:cNvSpPr/>
          <p:nvPr/>
        </p:nvSpPr>
        <p:spPr>
          <a:xfrm>
            <a:off x="3508650" y="3625200"/>
            <a:ext cx="720000" cy="6300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090A36DA-4382-A14A-BFAD-FC7E8FAE5ABC}"/>
              </a:ext>
            </a:extLst>
          </p:cNvPr>
          <p:cNvSpPr/>
          <p:nvPr/>
        </p:nvSpPr>
        <p:spPr>
          <a:xfrm>
            <a:off x="3868649" y="4525200"/>
            <a:ext cx="720000" cy="6300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709B5F60-7A87-CF45-926A-60C9C7C7E5A4}"/>
              </a:ext>
            </a:extLst>
          </p:cNvPr>
          <p:cNvSpPr/>
          <p:nvPr/>
        </p:nvSpPr>
        <p:spPr>
          <a:xfrm>
            <a:off x="3868648" y="5425200"/>
            <a:ext cx="720000" cy="6300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0A84C7C4-DCEE-8A4B-9774-B470107C1077}"/>
              </a:ext>
            </a:extLst>
          </p:cNvPr>
          <p:cNvSpPr txBox="1"/>
          <p:nvPr/>
        </p:nvSpPr>
        <p:spPr>
          <a:xfrm>
            <a:off x="4583073" y="5554089"/>
            <a:ext cx="40917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1"/>
                </a:solidFill>
              </a:rPr>
              <a:t>/home/Documents/Teaching/MMB-114</a:t>
            </a:r>
          </a:p>
        </p:txBody>
      </p:sp>
    </p:spTree>
    <p:extLst>
      <p:ext uri="{BB962C8B-B14F-4D97-AF65-F5344CB8AC3E}">
        <p14:creationId xmlns:p14="http://schemas.microsoft.com/office/powerpoint/2010/main" val="4056051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" grpId="0" animBg="1"/>
      <p:bldP spid="113" grpId="0" animBg="1"/>
      <p:bldP spid="114" grpId="0" animBg="1"/>
      <p:bldP spid="115" grpId="0" animBg="1"/>
      <p:bldP spid="116" grpId="0" animBg="1"/>
      <p:bldP spid="11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UNIX shell</a:t>
            </a:r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5FB9B635-91D8-7C40-93F3-7E893582309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dirty="0"/>
              <a:t>Command-line interpreter</a:t>
            </a:r>
          </a:p>
          <a:p>
            <a:r>
              <a:rPr lang="en-GB" dirty="0"/>
              <a:t>Interprets sequences of text</a:t>
            </a:r>
          </a:p>
          <a:p>
            <a:pPr lvl="1"/>
            <a:r>
              <a:rPr lang="en-GB" dirty="0"/>
              <a:t>Entered by a user</a:t>
            </a:r>
          </a:p>
          <a:p>
            <a:pPr lvl="1"/>
            <a:r>
              <a:rPr lang="en-GB" dirty="0"/>
              <a:t>From a file</a:t>
            </a:r>
          </a:p>
          <a:p>
            <a:pPr lvl="1"/>
            <a:r>
              <a:rPr lang="en-GB" dirty="0"/>
              <a:t>From a data stream</a:t>
            </a:r>
          </a:p>
          <a:p>
            <a:r>
              <a:rPr lang="en-GB" dirty="0"/>
              <a:t>Primary interface before graphical user interfaces (GUIs) appeared</a:t>
            </a:r>
          </a:p>
          <a:p>
            <a:r>
              <a:rPr lang="en-GB" dirty="0"/>
              <a:t>Still widely used today</a:t>
            </a:r>
          </a:p>
          <a:p>
            <a:pPr lvl="1"/>
            <a:r>
              <a:rPr lang="en-GB" dirty="0"/>
              <a:t>Efficient</a:t>
            </a:r>
          </a:p>
          <a:p>
            <a:pPr lvl="1"/>
            <a:r>
              <a:rPr lang="en-GB" dirty="0"/>
              <a:t>Lower memory footprint</a:t>
            </a:r>
          </a:p>
          <a:p>
            <a:pPr lvl="1"/>
            <a:r>
              <a:rPr lang="en-GB" dirty="0"/>
              <a:t>Advanced scripting</a:t>
            </a:r>
          </a:p>
          <a:p>
            <a:pPr lvl="1"/>
            <a:endParaRPr lang="en-GB" dirty="0"/>
          </a:p>
          <a:p>
            <a:endParaRPr lang="en-GB" dirty="0"/>
          </a:p>
        </p:txBody>
      </p:sp>
      <p:pic>
        <p:nvPicPr>
          <p:cNvPr id="27" name="Content Placeholder 26">
            <a:extLst>
              <a:ext uri="{FF2B5EF4-FFF2-40B4-BE49-F238E27FC236}">
                <a16:creationId xmlns:a16="http://schemas.microsoft.com/office/drawing/2014/main" id="{A46C9AC0-5A97-8D4F-BE40-BEE71E22A4F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29150" y="1923554"/>
            <a:ext cx="3886200" cy="4155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336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42403-AA21-154F-AA68-38BE93F05C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UNIX shell on Windows 10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79CE8C5-744B-4844-90A4-CFE2C43DE3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8" name="Content Placeholder 5">
            <a:extLst>
              <a:ext uri="{FF2B5EF4-FFF2-40B4-BE49-F238E27FC236}">
                <a16:creationId xmlns:a16="http://schemas.microsoft.com/office/drawing/2014/main" id="{5CB5C307-01E0-594A-B132-B72A362E0E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196" y="1825200"/>
            <a:ext cx="7892154" cy="463664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12BB000-D098-D24D-A91F-9047CA48D1B4}"/>
              </a:ext>
            </a:extLst>
          </p:cNvPr>
          <p:cNvSpPr txBox="1"/>
          <p:nvPr/>
        </p:nvSpPr>
        <p:spPr>
          <a:xfrm>
            <a:off x="2926800" y="6523200"/>
            <a:ext cx="6181500" cy="26161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1100" dirty="0">
                <a:hlinkClick r:id="rId3"/>
              </a:rPr>
              <a:t>https://www.howtogeek.com/249966/how-to-install-and-use-the-linux-bash-shell-on-windows-10</a:t>
            </a:r>
            <a:endParaRPr lang="en-GB" sz="1100" dirty="0"/>
          </a:p>
        </p:txBody>
      </p:sp>
    </p:spTree>
    <p:extLst>
      <p:ext uri="{BB962C8B-B14F-4D97-AF65-F5344CB8AC3E}">
        <p14:creationId xmlns:p14="http://schemas.microsoft.com/office/powerpoint/2010/main" val="28831274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69696D-0760-3D46-BE80-315A90A480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Some basic UNIX commands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B14F53-1798-B043-BA99-49C30D91D4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>
                <a:solidFill>
                  <a:schemeClr val="accent1"/>
                </a:solidFill>
                <a:latin typeface="Andale Mono" panose="020B0509000000000004" pitchFamily="49" charset="0"/>
              </a:rPr>
              <a:t>pwd:</a:t>
            </a:r>
            <a:r>
              <a:rPr lang="en-GB" dirty="0"/>
              <a:t> </a:t>
            </a:r>
            <a:r>
              <a:rPr lang="en-GB" b="1" dirty="0"/>
              <a:t>p</a:t>
            </a:r>
            <a:r>
              <a:rPr lang="en-GB" dirty="0"/>
              <a:t>rint </a:t>
            </a:r>
            <a:r>
              <a:rPr lang="en-GB" b="1" dirty="0"/>
              <a:t>w</a:t>
            </a:r>
            <a:r>
              <a:rPr lang="en-GB" dirty="0"/>
              <a:t>orking </a:t>
            </a:r>
            <a:r>
              <a:rPr lang="en-GB" b="1" dirty="0"/>
              <a:t>d</a:t>
            </a:r>
            <a:r>
              <a:rPr lang="en-GB" dirty="0"/>
              <a:t>irectory (“where am I?”)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>
                <a:solidFill>
                  <a:schemeClr val="accent1"/>
                </a:solidFill>
                <a:latin typeface="Andale Mono" panose="020B0509000000000004" pitchFamily="49" charset="0"/>
              </a:rPr>
              <a:t>ls:</a:t>
            </a:r>
            <a:r>
              <a:rPr lang="en-GB" dirty="0"/>
              <a:t> </a:t>
            </a:r>
            <a:r>
              <a:rPr lang="en-GB" b="1" dirty="0"/>
              <a:t>l</a:t>
            </a:r>
            <a:r>
              <a:rPr lang="en-GB" dirty="0"/>
              <a:t>i</a:t>
            </a:r>
            <a:r>
              <a:rPr lang="en-GB" b="1" dirty="0"/>
              <a:t>s</a:t>
            </a:r>
            <a:r>
              <a:rPr lang="en-GB" dirty="0"/>
              <a:t>t (“show folder contents”)</a:t>
            </a:r>
          </a:p>
          <a:p>
            <a:endParaRPr lang="en-GB" dirty="0"/>
          </a:p>
          <a:p>
            <a:r>
              <a:rPr lang="en-GB" dirty="0">
                <a:solidFill>
                  <a:schemeClr val="accent1"/>
                </a:solidFill>
                <a:latin typeface="Andale Mono" panose="020B0509000000000004" pitchFamily="49" charset="0"/>
              </a:rPr>
              <a:t>mkdir:</a:t>
            </a:r>
            <a:r>
              <a:rPr lang="en-GB" dirty="0"/>
              <a:t> </a:t>
            </a:r>
            <a:r>
              <a:rPr lang="en-GB" b="1" dirty="0"/>
              <a:t>m</a:t>
            </a:r>
            <a:r>
              <a:rPr lang="en-GB" dirty="0"/>
              <a:t>ake </a:t>
            </a:r>
            <a:r>
              <a:rPr lang="en-GB" b="1" dirty="0"/>
              <a:t>dir</a:t>
            </a:r>
            <a:r>
              <a:rPr lang="en-GB" dirty="0"/>
              <a:t>ectory (a.k.a. folder) </a:t>
            </a:r>
          </a:p>
          <a:p>
            <a:endParaRPr lang="en-GB" dirty="0"/>
          </a:p>
          <a:p>
            <a:r>
              <a:rPr lang="en-GB" dirty="0">
                <a:solidFill>
                  <a:schemeClr val="accent1"/>
                </a:solidFill>
                <a:latin typeface="Andale Mono" panose="020B0509000000000004" pitchFamily="49" charset="0"/>
              </a:rPr>
              <a:t>cd:</a:t>
            </a:r>
            <a:r>
              <a:rPr lang="en-GB" dirty="0"/>
              <a:t> </a:t>
            </a:r>
            <a:r>
              <a:rPr lang="en-GB" b="1" dirty="0"/>
              <a:t>c</a:t>
            </a:r>
            <a:r>
              <a:rPr lang="en-GB" dirty="0"/>
              <a:t>hange </a:t>
            </a:r>
            <a:r>
              <a:rPr lang="en-GB" b="1" dirty="0"/>
              <a:t>d</a:t>
            </a:r>
            <a:r>
              <a:rPr lang="en-GB" dirty="0"/>
              <a:t>irectory (“go to folder”)</a:t>
            </a:r>
          </a:p>
          <a:p>
            <a:endParaRPr lang="en-GB" dirty="0"/>
          </a:p>
          <a:p>
            <a:r>
              <a:rPr lang="en-GB" dirty="0">
                <a:solidFill>
                  <a:schemeClr val="accent1"/>
                </a:solidFill>
                <a:latin typeface="Andale Mono" panose="020B0509000000000004" pitchFamily="49" charset="0"/>
              </a:rPr>
              <a:t>cp:</a:t>
            </a:r>
            <a:r>
              <a:rPr lang="en-GB" dirty="0"/>
              <a:t> </a:t>
            </a:r>
            <a:r>
              <a:rPr lang="en-GB" b="1" dirty="0"/>
              <a:t>c</a:t>
            </a:r>
            <a:r>
              <a:rPr lang="en-GB" dirty="0"/>
              <a:t>o</a:t>
            </a:r>
            <a:r>
              <a:rPr lang="en-GB" b="1" dirty="0"/>
              <a:t>p</a:t>
            </a:r>
            <a:r>
              <a:rPr lang="en-GB" dirty="0"/>
              <a:t>y</a:t>
            </a:r>
          </a:p>
          <a:p>
            <a:endParaRPr lang="en-GB" dirty="0"/>
          </a:p>
          <a:p>
            <a:r>
              <a:rPr lang="en-GB" dirty="0">
                <a:solidFill>
                  <a:schemeClr val="accent1"/>
                </a:solidFill>
                <a:latin typeface="Andale Mono" panose="020B0509000000000004" pitchFamily="49" charset="0"/>
              </a:rPr>
              <a:t>mv:</a:t>
            </a:r>
            <a:r>
              <a:rPr lang="en-GB" dirty="0"/>
              <a:t> </a:t>
            </a:r>
            <a:r>
              <a:rPr lang="en-GB" b="1" dirty="0"/>
              <a:t>m</a:t>
            </a:r>
            <a:r>
              <a:rPr lang="en-GB" dirty="0"/>
              <a:t>o</a:t>
            </a:r>
            <a:r>
              <a:rPr lang="en-GB" b="1" dirty="0"/>
              <a:t>v</a:t>
            </a:r>
            <a:r>
              <a:rPr lang="en-GB" dirty="0"/>
              <a:t>e</a:t>
            </a:r>
          </a:p>
          <a:p>
            <a:endParaRPr lang="en-GB" dirty="0"/>
          </a:p>
          <a:p>
            <a:r>
              <a:rPr lang="en-GB" dirty="0">
                <a:solidFill>
                  <a:schemeClr val="accent1"/>
                </a:solidFill>
                <a:latin typeface="Andale Mono" panose="020B0509000000000004" pitchFamily="49" charset="0"/>
              </a:rPr>
              <a:t>rm:</a:t>
            </a:r>
            <a:r>
              <a:rPr lang="en-GB" dirty="0"/>
              <a:t> </a:t>
            </a:r>
            <a:r>
              <a:rPr lang="en-GB" b="1" dirty="0"/>
              <a:t>r</a:t>
            </a:r>
            <a:r>
              <a:rPr lang="en-GB" dirty="0"/>
              <a:t>e</a:t>
            </a:r>
            <a:r>
              <a:rPr lang="en-GB" b="1" dirty="0"/>
              <a:t>m</a:t>
            </a:r>
            <a:r>
              <a:rPr lang="en-GB" dirty="0"/>
              <a:t>ove</a:t>
            </a:r>
            <a:endParaRPr lang="en-GB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46322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Some additional notes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Case-sensitive</a:t>
            </a:r>
          </a:p>
          <a:p>
            <a:pPr lvl="1"/>
            <a:r>
              <a:rPr lang="en-GB" dirty="0">
                <a:latin typeface="Andale Mono" panose="020B0509000000000004" pitchFamily="49" charset="0"/>
              </a:rPr>
              <a:t>photo.jpg ≠ PHOTO.jpg</a:t>
            </a:r>
            <a:endParaRPr lang="en-GB" dirty="0"/>
          </a:p>
          <a:p>
            <a:r>
              <a:rPr lang="en-GB" dirty="0"/>
              <a:t>Does not like spaces and special characters in file/folder names</a:t>
            </a:r>
          </a:p>
          <a:p>
            <a:pPr lvl="1"/>
            <a:r>
              <a:rPr lang="en-GB" dirty="0">
                <a:latin typeface="Andale Mono" panose="020B0509000000000004" pitchFamily="49" charset="0"/>
              </a:rPr>
              <a:t>genome report.txt ❌</a:t>
            </a:r>
          </a:p>
          <a:p>
            <a:pPr lvl="1"/>
            <a:r>
              <a:rPr lang="en-GB" dirty="0">
                <a:latin typeface="Andale Mono" panose="020B0509000000000004" pitchFamily="49" charset="0"/>
              </a:rPr>
              <a:t>genome_report.txt ✅</a:t>
            </a:r>
          </a:p>
          <a:p>
            <a:pPr lvl="1"/>
            <a:r>
              <a:rPr lang="en-GB" dirty="0">
                <a:latin typeface="Andale Mono" panose="020B0509000000000004" pitchFamily="49" charset="0"/>
              </a:rPr>
              <a:t>väitöskirja.txt ❌</a:t>
            </a:r>
          </a:p>
          <a:p>
            <a:pPr lvl="1"/>
            <a:r>
              <a:rPr lang="en-GB" dirty="0">
                <a:latin typeface="Andale Mono" panose="020B0509000000000004" pitchFamily="49" charset="0"/>
              </a:rPr>
              <a:t>vaitoskirja.txt ✅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682F70-F650-4749-A7CA-FBBA7C193A7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GB" dirty="0"/>
              <a:t>Space after each “word” in the command</a:t>
            </a:r>
          </a:p>
          <a:p>
            <a:r>
              <a:rPr lang="en-GB" dirty="0"/>
              <a:t>Commands have to be typed in a single line, one at a time</a:t>
            </a:r>
          </a:p>
          <a:p>
            <a:r>
              <a:rPr lang="en-GB" dirty="0"/>
              <a:t>After each command, hit “Enter” to execute it</a:t>
            </a:r>
          </a:p>
          <a:p>
            <a:r>
              <a:rPr lang="en-GB" dirty="0"/>
              <a:t>Lines starting with “#” are comments</a:t>
            </a:r>
          </a:p>
          <a:p>
            <a:r>
              <a:rPr lang="en-GB" dirty="0"/>
              <a:t>A few tricks:</a:t>
            </a:r>
          </a:p>
          <a:p>
            <a:pPr lvl="1"/>
            <a:r>
              <a:rPr lang="en-GB" dirty="0"/>
              <a:t>Tabulator</a:t>
            </a:r>
          </a:p>
          <a:p>
            <a:pPr lvl="1"/>
            <a:r>
              <a:rPr lang="en-GB" dirty="0"/>
              <a:t>History 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56942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to learn UNIX?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r>
              <a:rPr lang="en-GB" dirty="0"/>
              <a:t>By using it!</a:t>
            </a:r>
          </a:p>
          <a:p>
            <a:pPr lvl="1"/>
            <a:r>
              <a:rPr lang="en-GB" dirty="0"/>
              <a:t>Trial and error</a:t>
            </a:r>
          </a:p>
          <a:p>
            <a:pPr lvl="1"/>
            <a:r>
              <a:rPr lang="en-GB" dirty="0"/>
              <a:t>Don’t copy and paste it, type it</a:t>
            </a:r>
          </a:p>
          <a:p>
            <a:r>
              <a:rPr lang="en-GB" dirty="0"/>
              <a:t>Ask the internet, e.g.:</a:t>
            </a:r>
          </a:p>
          <a:p>
            <a:pPr lvl="1"/>
            <a:r>
              <a:rPr lang="en-GB" dirty="0">
                <a:hlinkClick r:id="rId2"/>
              </a:rPr>
              <a:t>http://stackoverflow.com/</a:t>
            </a:r>
            <a:endParaRPr lang="en-GB" dirty="0"/>
          </a:p>
          <a:p>
            <a:pPr lvl="1"/>
            <a:r>
              <a:rPr lang="en-GB" dirty="0">
                <a:hlinkClick r:id="rId3"/>
              </a:rPr>
              <a:t>http://stackexchange.com/</a:t>
            </a:r>
            <a:endParaRPr lang="en-GB" dirty="0"/>
          </a:p>
          <a:p>
            <a:pPr lvl="1"/>
            <a:r>
              <a:rPr lang="en-GB" dirty="0">
                <a:hlinkClick r:id="rId4"/>
              </a:rPr>
              <a:t>http://askubuntu.com/</a:t>
            </a:r>
            <a:endParaRPr lang="en-GB" dirty="0"/>
          </a:p>
          <a:p>
            <a:pPr lvl="1"/>
            <a:r>
              <a:rPr lang="en-GB" dirty="0"/>
              <a:t>Google!</a:t>
            </a:r>
          </a:p>
        </p:txBody>
      </p:sp>
      <p:sp>
        <p:nvSpPr>
          <p:cNvPr id="25" name="Content Placeholder 24">
            <a:extLst>
              <a:ext uri="{FF2B5EF4-FFF2-40B4-BE49-F238E27FC236}">
                <a16:creationId xmlns:a16="http://schemas.microsoft.com/office/drawing/2014/main" id="{30C071BC-8CB6-D944-BFD5-DE27D3605E3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GB" dirty="0"/>
              <a:t>Online courses/tutorials, e.g.:</a:t>
            </a:r>
          </a:p>
          <a:p>
            <a:pPr lvl="1"/>
            <a:r>
              <a:rPr lang="en-GB" dirty="0">
                <a:hlinkClick r:id="rId5"/>
              </a:rPr>
              <a:t>http://codecademy.com</a:t>
            </a:r>
            <a:r>
              <a:rPr lang="en-GB" dirty="0"/>
              <a:t> </a:t>
            </a:r>
          </a:p>
          <a:p>
            <a:r>
              <a:rPr lang="en-GB" dirty="0"/>
              <a:t>Cheat sheets, e.g.:</a:t>
            </a:r>
          </a:p>
          <a:p>
            <a:pPr lvl="1"/>
            <a:r>
              <a:rPr lang="en-GB" dirty="0">
                <a:hlinkClick r:id="rId6"/>
              </a:rPr>
              <a:t>http://mally.stanford.edu/~sr/</a:t>
            </a:r>
            <a:br>
              <a:rPr lang="en-GB" dirty="0">
                <a:hlinkClick r:id="rId6"/>
              </a:rPr>
            </a:br>
            <a:r>
              <a:rPr lang="en-GB" dirty="0">
                <a:hlinkClick r:id="rId6"/>
              </a:rPr>
              <a:t>computing/basic-unix.html</a:t>
            </a:r>
            <a:endParaRPr lang="en-GB" dirty="0"/>
          </a:p>
          <a:p>
            <a:r>
              <a:rPr lang="en-GB" dirty="0"/>
              <a:t>Manual (“man”) pages</a:t>
            </a:r>
          </a:p>
          <a:p>
            <a:pPr lvl="1"/>
            <a:r>
              <a:rPr lang="en-GB" dirty="0">
                <a:latin typeface="Andale Mono" panose="020B0509000000000004" pitchFamily="49" charset="0"/>
              </a:rPr>
              <a:t>man splain</a:t>
            </a:r>
            <a:endParaRPr lang="en-GB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57C8F470-C5FE-7146-BF2F-555955408B90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96000" y="4662000"/>
            <a:ext cx="5076000" cy="2122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501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CSC - IT CENTER FOR SCIENCE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/>
          <a:lstStyle/>
          <a:p>
            <a:r>
              <a:rPr lang="en-GB" dirty="0"/>
              <a:t>Working with ‘omics data is computing-intensive</a:t>
            </a:r>
          </a:p>
          <a:p>
            <a:r>
              <a:rPr lang="en-GB" dirty="0"/>
              <a:t>Use of high-performance computers (HPC)</a:t>
            </a:r>
          </a:p>
          <a:p>
            <a:pPr lvl="1"/>
            <a:r>
              <a:rPr lang="en-GB" dirty="0"/>
              <a:t>a.k.a. supercomputers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90CA732-913D-A749-8837-AFA632C96BC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06850" y="4249695"/>
            <a:ext cx="3208499" cy="1556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9DE0346-BADC-7C42-A460-0A66CD74CB62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7750" y="4249695"/>
            <a:ext cx="4680000" cy="15561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CF6EF01-5A55-4C4F-A78A-D1DCB4FFB2C1}"/>
              </a:ext>
            </a:extLst>
          </p:cNvPr>
          <p:cNvSpPr txBox="1"/>
          <p:nvPr/>
        </p:nvSpPr>
        <p:spPr>
          <a:xfrm>
            <a:off x="2650997" y="5807631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Sisu</a:t>
            </a:r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FF48B29-A683-9542-AAD2-44258C341EA5}"/>
              </a:ext>
            </a:extLst>
          </p:cNvPr>
          <p:cNvSpPr txBox="1"/>
          <p:nvPr/>
        </p:nvSpPr>
        <p:spPr>
          <a:xfrm>
            <a:off x="6575078" y="5807631"/>
            <a:ext cx="672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Taito</a:t>
            </a:r>
          </a:p>
        </p:txBody>
      </p:sp>
    </p:spTree>
    <p:extLst>
      <p:ext uri="{BB962C8B-B14F-4D97-AF65-F5344CB8AC3E}">
        <p14:creationId xmlns:p14="http://schemas.microsoft.com/office/powerpoint/2010/main" val="13502298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E54FD9-453A-F340-9EA4-15E469DA4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What’s the deal with genomics?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C279183-D9E5-0E43-B5B6-B28F37A004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/>
          <a:lstStyle/>
          <a:p>
            <a:endParaRPr lang="en-GB" dirty="0"/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CB654539-D05F-9F49-BB33-95296A7ECF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825200"/>
            <a:ext cx="6609599" cy="49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2305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Folder structure in Taito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4032000" y="1825625"/>
            <a:ext cx="1080000" cy="540000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>
                <a:solidFill>
                  <a:schemeClr val="tx1"/>
                </a:solidFill>
              </a:rPr>
              <a:t>/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2592000" y="2905200"/>
            <a:ext cx="1620000" cy="540000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>
                <a:solidFill>
                  <a:schemeClr val="tx1"/>
                </a:solidFill>
              </a:rPr>
              <a:t>homeappl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4932000" y="2905200"/>
            <a:ext cx="1620000" cy="540000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>
                <a:solidFill>
                  <a:schemeClr val="tx1"/>
                </a:solidFill>
              </a:rPr>
              <a:t>wrk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2862000" y="3985200"/>
            <a:ext cx="1080000" cy="540000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>
                <a:solidFill>
                  <a:schemeClr val="tx1"/>
                </a:solidFill>
              </a:rPr>
              <a:t>home</a:t>
            </a:r>
          </a:p>
        </p:txBody>
      </p:sp>
      <p:cxnSp>
        <p:nvCxnSpPr>
          <p:cNvPr id="10" name="Straight Arrow Connector 9"/>
          <p:cNvCxnSpPr>
            <a:cxnSpLocks/>
            <a:stCxn id="4" idx="1"/>
            <a:endCxn id="5" idx="0"/>
          </p:cNvCxnSpPr>
          <p:nvPr/>
        </p:nvCxnSpPr>
        <p:spPr>
          <a:xfrm flipH="1">
            <a:off x="3402000" y="2095625"/>
            <a:ext cx="630000" cy="809575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5" idx="2"/>
            <a:endCxn id="8" idx="0"/>
          </p:cNvCxnSpPr>
          <p:nvPr/>
        </p:nvCxnSpPr>
        <p:spPr>
          <a:xfrm>
            <a:off x="3402000" y="3445200"/>
            <a:ext cx="0" cy="540000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cxnSpLocks/>
            <a:stCxn id="4" idx="3"/>
            <a:endCxn id="6" idx="0"/>
          </p:cNvCxnSpPr>
          <p:nvPr/>
        </p:nvCxnSpPr>
        <p:spPr>
          <a:xfrm>
            <a:off x="5112000" y="2095625"/>
            <a:ext cx="630000" cy="809575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cxnSpLocks/>
            <a:stCxn id="6" idx="2"/>
            <a:endCxn id="18" idx="0"/>
          </p:cNvCxnSpPr>
          <p:nvPr/>
        </p:nvCxnSpPr>
        <p:spPr>
          <a:xfrm>
            <a:off x="5742000" y="3445200"/>
            <a:ext cx="0" cy="540000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CFD880E8-D35E-4E4E-B2BF-23BF41D0A9CF}"/>
              </a:ext>
            </a:extLst>
          </p:cNvPr>
          <p:cNvSpPr/>
          <p:nvPr/>
        </p:nvSpPr>
        <p:spPr>
          <a:xfrm>
            <a:off x="2597554" y="5065200"/>
            <a:ext cx="1620000" cy="540000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>
                <a:solidFill>
                  <a:schemeClr val="accent1"/>
                </a:solidFill>
              </a:rPr>
              <a:t>youruser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674BA31E-CC5E-6043-A1F5-457C6852AEEA}"/>
              </a:ext>
            </a:extLst>
          </p:cNvPr>
          <p:cNvSpPr/>
          <p:nvPr/>
        </p:nvSpPr>
        <p:spPr>
          <a:xfrm>
            <a:off x="4932000" y="3985200"/>
            <a:ext cx="1620000" cy="540000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>
                <a:solidFill>
                  <a:schemeClr val="accent1"/>
                </a:solidFill>
              </a:rPr>
              <a:t>youruser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0982E14-5F8E-2340-98DC-278B72565994}"/>
              </a:ext>
            </a:extLst>
          </p:cNvPr>
          <p:cNvSpPr txBox="1"/>
          <p:nvPr/>
        </p:nvSpPr>
        <p:spPr>
          <a:xfrm>
            <a:off x="9457509" y="419753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BF7E9D5-E794-A24D-87F6-922709A3CBA8}"/>
              </a:ext>
            </a:extLst>
          </p:cNvPr>
          <p:cNvCxnSpPr>
            <a:cxnSpLocks/>
            <a:stCxn id="8" idx="2"/>
            <a:endCxn id="16" idx="0"/>
          </p:cNvCxnSpPr>
          <p:nvPr/>
        </p:nvCxnSpPr>
        <p:spPr>
          <a:xfrm>
            <a:off x="3402000" y="4525200"/>
            <a:ext cx="5554" cy="540000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278DC8B9-DB89-964D-83DD-044DB760E2B0}"/>
              </a:ext>
            </a:extLst>
          </p:cNvPr>
          <p:cNvSpPr/>
          <p:nvPr/>
        </p:nvSpPr>
        <p:spPr>
          <a:xfrm>
            <a:off x="628650" y="2700928"/>
            <a:ext cx="1620000" cy="310854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GB" sz="1400" b="1" dirty="0"/>
              <a:t>HOME folder:</a:t>
            </a:r>
          </a:p>
          <a:p>
            <a:r>
              <a:rPr lang="en-GB" sz="1400" dirty="0"/>
              <a:t>- Initialization scripts, source codes, small files</a:t>
            </a:r>
          </a:p>
          <a:p>
            <a:r>
              <a:rPr lang="en-GB" sz="1400" dirty="0"/>
              <a:t>- Not for running programs or research data</a:t>
            </a:r>
          </a:p>
          <a:p>
            <a:r>
              <a:rPr lang="en-GB" sz="1400" dirty="0"/>
              <a:t>- Small (50 Gb)</a:t>
            </a:r>
          </a:p>
          <a:p>
            <a:r>
              <a:rPr lang="en-GB" sz="1400" dirty="0"/>
              <a:t>- Backed up routinely</a:t>
            </a:r>
          </a:p>
          <a:p>
            <a:r>
              <a:rPr lang="en-GB" sz="1400" dirty="0"/>
              <a:t>- Access:</a:t>
            </a:r>
          </a:p>
          <a:p>
            <a:r>
              <a:rPr lang="en-GB" sz="1400" b="1" dirty="0">
                <a:solidFill>
                  <a:schemeClr val="accent1"/>
                </a:solidFill>
                <a:latin typeface="Andale Mono" panose="020B0509000000000004" pitchFamily="49" charset="0"/>
              </a:rPr>
              <a:t> cd</a:t>
            </a:r>
          </a:p>
          <a:p>
            <a:r>
              <a:rPr lang="en-GB" sz="1400" b="1" dirty="0">
                <a:solidFill>
                  <a:schemeClr val="accent1"/>
                </a:solidFill>
                <a:latin typeface="Andale Mono" panose="020B0509000000000004" pitchFamily="49" charset="0"/>
              </a:rPr>
              <a:t> cd ~</a:t>
            </a:r>
          </a:p>
          <a:p>
            <a:r>
              <a:rPr lang="en-GB" sz="1400" b="1" dirty="0">
                <a:solidFill>
                  <a:schemeClr val="accent1"/>
                </a:solidFill>
                <a:latin typeface="Andale Mono" panose="020B0509000000000004" pitchFamily="49" charset="0"/>
              </a:rPr>
              <a:t> cd $HOME</a:t>
            </a:r>
          </a:p>
        </p:txBody>
      </p:sp>
      <p:sp>
        <p:nvSpPr>
          <p:cNvPr id="33" name="Left Brace 32">
            <a:extLst>
              <a:ext uri="{FF2B5EF4-FFF2-40B4-BE49-F238E27FC236}">
                <a16:creationId xmlns:a16="http://schemas.microsoft.com/office/drawing/2014/main" id="{5290121C-E771-3D44-81FF-FA9FB0A802F9}"/>
              </a:ext>
            </a:extLst>
          </p:cNvPr>
          <p:cNvSpPr/>
          <p:nvPr/>
        </p:nvSpPr>
        <p:spPr>
          <a:xfrm>
            <a:off x="2340000" y="2905200"/>
            <a:ext cx="180000" cy="2700000"/>
          </a:xfrm>
          <a:prstGeom prst="lef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4" name="Left Brace 33">
            <a:extLst>
              <a:ext uri="{FF2B5EF4-FFF2-40B4-BE49-F238E27FC236}">
                <a16:creationId xmlns:a16="http://schemas.microsoft.com/office/drawing/2014/main" id="{AB4544E8-E246-6943-86CF-BA68A4FD6F38}"/>
              </a:ext>
            </a:extLst>
          </p:cNvPr>
          <p:cNvSpPr/>
          <p:nvPr/>
        </p:nvSpPr>
        <p:spPr>
          <a:xfrm rot="10800000">
            <a:off x="6624000" y="2905200"/>
            <a:ext cx="180000" cy="1619575"/>
          </a:xfrm>
          <a:prstGeom prst="lef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7F54E6C-D7F0-0F48-9BEF-7AFB078FE235}"/>
              </a:ext>
            </a:extLst>
          </p:cNvPr>
          <p:cNvSpPr/>
          <p:nvPr/>
        </p:nvSpPr>
        <p:spPr>
          <a:xfrm>
            <a:off x="6895350" y="2699324"/>
            <a:ext cx="1620000" cy="203132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GB" sz="1400" b="1" dirty="0"/>
              <a:t>WORK folder:</a:t>
            </a:r>
          </a:p>
          <a:p>
            <a:r>
              <a:rPr lang="en-GB" sz="1400" dirty="0"/>
              <a:t>- Temporary storage of datasets that are actively used</a:t>
            </a:r>
          </a:p>
          <a:p>
            <a:r>
              <a:rPr lang="en-GB" sz="1400" dirty="0"/>
              <a:t>- Large (5 Tb)</a:t>
            </a:r>
          </a:p>
          <a:p>
            <a:r>
              <a:rPr lang="en-GB" sz="1400" dirty="0"/>
              <a:t>- Not backed up!</a:t>
            </a:r>
          </a:p>
          <a:p>
            <a:r>
              <a:rPr lang="en-GB" sz="1400" dirty="0"/>
              <a:t>- Access:</a:t>
            </a:r>
          </a:p>
          <a:p>
            <a:r>
              <a:rPr lang="en-GB" sz="1400" b="1" dirty="0">
                <a:solidFill>
                  <a:schemeClr val="accent1"/>
                </a:solidFill>
                <a:latin typeface="Andale Mono" panose="020B0509000000000004" pitchFamily="49" charset="0"/>
              </a:rPr>
              <a:t> cd $WRKDIR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15A584-75D1-F146-ACE3-3F88659D0F5D}"/>
              </a:ext>
            </a:extLst>
          </p:cNvPr>
          <p:cNvSpPr txBox="1"/>
          <p:nvPr/>
        </p:nvSpPr>
        <p:spPr>
          <a:xfrm>
            <a:off x="6760800" y="6541200"/>
            <a:ext cx="2311851" cy="24622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1000" dirty="0">
                <a:hlinkClick r:id="rId2"/>
              </a:rPr>
              <a:t>https://research.csc.fi/taito-user-guide</a:t>
            </a:r>
            <a:endParaRPr lang="en-GB" sz="1000" dirty="0"/>
          </a:p>
        </p:txBody>
      </p:sp>
    </p:spTree>
    <p:extLst>
      <p:ext uri="{BB962C8B-B14F-4D97-AF65-F5344CB8AC3E}">
        <p14:creationId xmlns:p14="http://schemas.microsoft.com/office/powerpoint/2010/main" val="30554106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4A0446-4409-0A42-9463-622B89A12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Before we start, change the billing project in CSC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85DCAC-BB70-1C41-869B-26530E968CF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ctr"/>
          <a:lstStyle/>
          <a:p>
            <a:r>
              <a:rPr lang="en-GB" dirty="0"/>
              <a:t>Login to </a:t>
            </a:r>
            <a:r>
              <a:rPr lang="en-GB" dirty="0">
                <a:hlinkClick r:id="rId2"/>
              </a:rPr>
              <a:t>https://sui.csc.fi/</a:t>
            </a:r>
            <a:endParaRPr lang="en-GB" dirty="0"/>
          </a:p>
          <a:p>
            <a:r>
              <a:rPr lang="en-GB" dirty="0"/>
              <a:t>Go to eService / My Projects</a:t>
            </a:r>
          </a:p>
          <a:p>
            <a:r>
              <a:rPr lang="en-GB" dirty="0"/>
              <a:t>Select “MMB-114 [..]”</a:t>
            </a:r>
          </a:p>
          <a:p>
            <a:r>
              <a:rPr lang="en-GB" dirty="0"/>
              <a:t>Click “Set as Billing Project”</a:t>
            </a:r>
          </a:p>
          <a:p>
            <a:r>
              <a:rPr lang="en-GB" dirty="0"/>
              <a:t>Click “Yes” to confirm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4612CAF-651E-8343-90A8-8888CEE9998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82351" y="1825625"/>
            <a:ext cx="377979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457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3CB9DC-C1E7-C444-A7E4-26746C549E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Connecting to Taito:</a:t>
            </a:r>
            <a:br>
              <a:rPr lang="en-GB" dirty="0"/>
            </a:br>
            <a:r>
              <a:rPr lang="en-GB" dirty="0"/>
              <a:t>Windows users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1CEBAE-5334-444B-AC80-03E7F4F748B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ctr">
            <a:normAutofit/>
          </a:bodyPr>
          <a:lstStyle/>
          <a:p>
            <a:r>
              <a:rPr lang="en-GB" dirty="0"/>
              <a:t>Launch PuTTY</a:t>
            </a:r>
          </a:p>
          <a:p>
            <a:r>
              <a:rPr lang="en-GB" dirty="0"/>
              <a:t>In “Host Name (or IP address)”, type </a:t>
            </a:r>
            <a:r>
              <a:rPr lang="en-GB" b="1" dirty="0">
                <a:solidFill>
                  <a:schemeClr val="accent1"/>
                </a:solidFill>
              </a:rPr>
              <a:t>taito.csc.fi </a:t>
            </a:r>
            <a:r>
              <a:rPr lang="en-GB" dirty="0"/>
              <a:t>and click “Open”</a:t>
            </a:r>
          </a:p>
          <a:p>
            <a:r>
              <a:rPr lang="en-GB" dirty="0"/>
              <a:t>In the following dialogue window, choose “Yes”</a:t>
            </a:r>
          </a:p>
          <a:p>
            <a:r>
              <a:rPr lang="en-GB" dirty="0"/>
              <a:t>Type your CSC username and hit “Enter”</a:t>
            </a:r>
          </a:p>
          <a:p>
            <a:r>
              <a:rPr lang="en-GB" dirty="0"/>
              <a:t>Type your password </a:t>
            </a:r>
            <a:br>
              <a:rPr lang="en-GB" dirty="0"/>
            </a:br>
            <a:r>
              <a:rPr lang="en-GB" dirty="0"/>
              <a:t>and hit “Enter”</a:t>
            </a:r>
          </a:p>
          <a:p>
            <a:r>
              <a:rPr lang="en-GB" dirty="0"/>
              <a:t>To logout just type </a:t>
            </a:r>
            <a:r>
              <a:rPr lang="en-GB" b="1" dirty="0">
                <a:solidFill>
                  <a:schemeClr val="accent1"/>
                </a:solidFill>
              </a:rPr>
              <a:t>exit</a:t>
            </a:r>
            <a:r>
              <a:rPr lang="en-GB" dirty="0"/>
              <a:t> </a:t>
            </a:r>
            <a:br>
              <a:rPr lang="en-GB" dirty="0"/>
            </a:br>
            <a:r>
              <a:rPr lang="en-GB" dirty="0"/>
              <a:t>and hit “Enter”</a:t>
            </a:r>
            <a:endParaRPr lang="en-GB" b="1" dirty="0">
              <a:solidFill>
                <a:schemeClr val="accent1"/>
              </a:solidFill>
            </a:endParaRPr>
          </a:p>
        </p:txBody>
      </p:sp>
      <p:pic>
        <p:nvPicPr>
          <p:cNvPr id="8" name="Content Placeholder 5">
            <a:extLst>
              <a:ext uri="{FF2B5EF4-FFF2-40B4-BE49-F238E27FC236}">
                <a16:creationId xmlns:a16="http://schemas.microsoft.com/office/drawing/2014/main" id="{2827D58F-B6BC-8040-8457-C2DBEB2D8A41}"/>
              </a:ext>
            </a:extLst>
          </p:cNvPr>
          <p:cNvPicPr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29150" y="2108664"/>
            <a:ext cx="3886200" cy="3785259"/>
          </a:xfrm>
          <a:prstGeom prst="rect">
            <a:avLst/>
          </a:prstGeom>
        </p:spPr>
      </p:pic>
      <p:pic>
        <p:nvPicPr>
          <p:cNvPr id="11" name="Content Placeholder 8">
            <a:extLst>
              <a:ext uri="{FF2B5EF4-FFF2-40B4-BE49-F238E27FC236}">
                <a16:creationId xmlns:a16="http://schemas.microsoft.com/office/drawing/2014/main" id="{7BCAD49C-869A-CD49-80C0-9C024F6E85E3}"/>
              </a:ext>
            </a:extLst>
          </p:cNvPr>
          <p:cNvPicPr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29150" y="2686703"/>
            <a:ext cx="3886200" cy="2629182"/>
          </a:xfrm>
          <a:prstGeom prst="rect">
            <a:avLst/>
          </a:prstGeom>
        </p:spPr>
      </p:pic>
      <p:pic>
        <p:nvPicPr>
          <p:cNvPr id="14" name="Content Placeholder 11">
            <a:extLst>
              <a:ext uri="{FF2B5EF4-FFF2-40B4-BE49-F238E27FC236}">
                <a16:creationId xmlns:a16="http://schemas.microsoft.com/office/drawing/2014/main" id="{CF57AA80-AF99-6844-AE45-412161F4B69C}"/>
              </a:ext>
            </a:extLst>
          </p:cNvPr>
          <p:cNvPicPr>
            <a:picLocks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29150" y="2761880"/>
            <a:ext cx="3886200" cy="2478828"/>
          </a:xfrm>
          <a:prstGeom prst="rect">
            <a:avLst/>
          </a:prstGeom>
        </p:spPr>
      </p:pic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31F8A71C-06EA-1E47-84C2-BEC6F3C25AC7}"/>
              </a:ext>
            </a:extLst>
          </p:cNvPr>
          <p:cNvPicPr>
            <a:picLocks noGrp="1"/>
          </p:cNvPicPr>
          <p:nvPr>
            <p:ph sz="half" idx="2"/>
          </p:nvPr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29150" y="2761880"/>
            <a:ext cx="3886200" cy="2478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462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759F7-A51E-BA4F-BEDE-50868B09A0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Connecting to Taito:</a:t>
            </a:r>
            <a:br>
              <a:rPr lang="en-GB" dirty="0"/>
            </a:br>
            <a:r>
              <a:rPr lang="en-GB" dirty="0"/>
              <a:t>MacOS users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E9D196-6A03-4E4D-8A5A-03301AD2B55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Launch Terminal </a:t>
            </a:r>
          </a:p>
          <a:p>
            <a:pPr lvl="1"/>
            <a:r>
              <a:rPr lang="en-GB" dirty="0"/>
              <a:t>e.g. open the Launchpad and type </a:t>
            </a:r>
            <a:r>
              <a:rPr lang="en-GB" b="1" dirty="0">
                <a:solidFill>
                  <a:schemeClr val="accent1"/>
                </a:solidFill>
              </a:rPr>
              <a:t>terminal</a:t>
            </a:r>
            <a:endParaRPr lang="en-GB" b="1" dirty="0">
              <a:solidFill>
                <a:schemeClr val="accent4"/>
              </a:solidFill>
            </a:endParaRPr>
          </a:p>
          <a:p>
            <a:r>
              <a:rPr lang="en-GB" dirty="0"/>
              <a:t>Type </a:t>
            </a:r>
            <a:r>
              <a:rPr lang="en-GB" b="1" dirty="0">
                <a:solidFill>
                  <a:schemeClr val="accent1"/>
                </a:solidFill>
              </a:rPr>
              <a:t>ssh user@taito.csc.fi </a:t>
            </a:r>
            <a:r>
              <a:rPr lang="en-GB" dirty="0"/>
              <a:t>and hit “Enter”</a:t>
            </a:r>
            <a:endParaRPr lang="en-GB" b="1" dirty="0">
              <a:solidFill>
                <a:schemeClr val="accent1"/>
              </a:solidFill>
            </a:endParaRPr>
          </a:p>
          <a:p>
            <a:pPr lvl="1"/>
            <a:r>
              <a:rPr lang="en-GB" dirty="0"/>
              <a:t>Change “user” for your own CSC username</a:t>
            </a:r>
          </a:p>
          <a:p>
            <a:r>
              <a:rPr lang="en-GB" dirty="0"/>
              <a:t>In the following dialogue, </a:t>
            </a:r>
            <a:br>
              <a:rPr lang="en-GB" dirty="0"/>
            </a:br>
            <a:r>
              <a:rPr lang="en-GB" dirty="0"/>
              <a:t>type </a:t>
            </a:r>
            <a:r>
              <a:rPr lang="en-GB" b="1" dirty="0">
                <a:solidFill>
                  <a:schemeClr val="accent1"/>
                </a:solidFill>
              </a:rPr>
              <a:t>yes </a:t>
            </a:r>
            <a:r>
              <a:rPr lang="en-GB" dirty="0"/>
              <a:t>and hit “Enter”</a:t>
            </a:r>
          </a:p>
          <a:p>
            <a:r>
              <a:rPr lang="en-GB" dirty="0"/>
              <a:t>Type your password </a:t>
            </a:r>
            <a:br>
              <a:rPr lang="en-GB" dirty="0"/>
            </a:br>
            <a:r>
              <a:rPr lang="en-GB" dirty="0"/>
              <a:t>and hit “Enter”</a:t>
            </a:r>
          </a:p>
          <a:p>
            <a:r>
              <a:rPr lang="en-GB" dirty="0"/>
              <a:t>To logout first type </a:t>
            </a:r>
            <a:r>
              <a:rPr lang="en-GB" b="1" dirty="0">
                <a:solidFill>
                  <a:schemeClr val="accent1"/>
                </a:solidFill>
              </a:rPr>
              <a:t>exit</a:t>
            </a:r>
            <a:r>
              <a:rPr lang="en-GB" dirty="0"/>
              <a:t>, </a:t>
            </a:r>
            <a:br>
              <a:rPr lang="en-GB" dirty="0"/>
            </a:br>
            <a:r>
              <a:rPr lang="en-GB" dirty="0"/>
              <a:t>hit “Enter”, and close the Terminal window</a:t>
            </a:r>
          </a:p>
        </p:txBody>
      </p:sp>
      <p:pic>
        <p:nvPicPr>
          <p:cNvPr id="8" name="Content Placeholder 5">
            <a:extLst>
              <a:ext uri="{FF2B5EF4-FFF2-40B4-BE49-F238E27FC236}">
                <a16:creationId xmlns:a16="http://schemas.microsoft.com/office/drawing/2014/main" id="{004A7585-7A06-CF45-A9FC-C6C05945517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29150" y="2786856"/>
            <a:ext cx="3886200" cy="242887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B802036-B676-404F-A7D1-450309B34D9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27350" y="2872031"/>
            <a:ext cx="3888000" cy="225852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865C8A2-A824-4440-B52B-FE2B9F70306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27350" y="2872031"/>
            <a:ext cx="3888000" cy="225852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B215976-F4E0-9D44-A4F6-776E77B2A13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27350" y="2872031"/>
            <a:ext cx="3888000" cy="2258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671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144B81E-07A0-FC48-9937-09755514D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Time to familiarize yourself </a:t>
            </a:r>
            <a:br>
              <a:rPr lang="en-GB" dirty="0"/>
            </a:br>
            <a:r>
              <a:rPr lang="en-GB" dirty="0"/>
              <a:t>with UNIX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E1556B6-C146-8045-AF8D-283BA04177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GB" dirty="0">
                <a:hlinkClick r:id="rId2"/>
              </a:rPr>
              <a:t>https://github.com/igorspp/MMB-114</a:t>
            </a:r>
            <a:endParaRPr lang="en-GB" dirty="0"/>
          </a:p>
          <a:p>
            <a:pPr marL="0" indent="0" algn="ctr">
              <a:buNone/>
            </a:pPr>
            <a:endParaRPr lang="en-GB" dirty="0"/>
          </a:p>
          <a:p>
            <a:pPr marL="0" indent="0" algn="ctr">
              <a:buNone/>
            </a:pPr>
            <a:r>
              <a:rPr lang="en-GB" dirty="0"/>
              <a:t>(</a:t>
            </a:r>
            <a:r>
              <a:rPr lang="en-GB" b="1" dirty="0"/>
              <a:t>Day 1:</a:t>
            </a:r>
            <a:r>
              <a:rPr lang="en-GB" dirty="0"/>
              <a:t> UNIX and CSC)</a:t>
            </a:r>
          </a:p>
        </p:txBody>
      </p:sp>
    </p:spTree>
    <p:extLst>
      <p:ext uri="{BB962C8B-B14F-4D97-AF65-F5344CB8AC3E}">
        <p14:creationId xmlns:p14="http://schemas.microsoft.com/office/powerpoint/2010/main" val="31581415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evolution of sequencing</a:t>
            </a:r>
          </a:p>
        </p:txBody>
      </p:sp>
      <p:pic>
        <p:nvPicPr>
          <p:cNvPr id="8" name="Content Placeholder 6">
            <a:extLst>
              <a:ext uri="{FF2B5EF4-FFF2-40B4-BE49-F238E27FC236}">
                <a16:creationId xmlns:a16="http://schemas.microsoft.com/office/drawing/2014/main" id="{EDA7D67A-62C1-F142-939E-7901E27EFD7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8650" y="1825625"/>
            <a:ext cx="5281281" cy="49572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71AA40A-D81D-A249-9505-5E8637682151}"/>
              </a:ext>
            </a:extLst>
          </p:cNvPr>
          <p:cNvSpPr/>
          <p:nvPr/>
        </p:nvSpPr>
        <p:spPr>
          <a:xfrm>
            <a:off x="1338681" y="6149241"/>
            <a:ext cx="1975184" cy="2449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AF0E0CF-7CEA-6443-B793-BD6B3D7AD524}"/>
              </a:ext>
            </a:extLst>
          </p:cNvPr>
          <p:cNvSpPr/>
          <p:nvPr/>
        </p:nvSpPr>
        <p:spPr>
          <a:xfrm>
            <a:off x="3313865" y="6285935"/>
            <a:ext cx="852850" cy="108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7C1934-B43C-924B-B9B1-6CC110E2059D}"/>
              </a:ext>
            </a:extLst>
          </p:cNvPr>
          <p:cNvSpPr txBox="1"/>
          <p:nvPr/>
        </p:nvSpPr>
        <p:spPr>
          <a:xfrm>
            <a:off x="6357600" y="6541200"/>
            <a:ext cx="2715808" cy="24622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1000" dirty="0">
                <a:hlinkClick r:id="rId3"/>
              </a:rPr>
              <a:t>http://dx.doi.org/10.6084/m9.figshare.100940</a:t>
            </a:r>
            <a:endParaRPr lang="en-GB" sz="1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C20013-64D4-6843-A484-F47532A68DFA}"/>
              </a:ext>
            </a:extLst>
          </p:cNvPr>
          <p:cNvSpPr txBox="1"/>
          <p:nvPr/>
        </p:nvSpPr>
        <p:spPr>
          <a:xfrm>
            <a:off x="6104433" y="1825625"/>
            <a:ext cx="2410916" cy="147732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accent1"/>
                </a:solidFill>
              </a:rPr>
              <a:t>Features</a:t>
            </a:r>
          </a:p>
          <a:p>
            <a:pPr marL="172800" indent="-172800">
              <a:buFont typeface="Arial" panose="020B0604020202020204" pitchFamily="34" charset="0"/>
              <a:buChar char="•"/>
            </a:pPr>
            <a:r>
              <a:rPr lang="en-GB" dirty="0"/>
              <a:t>Read size</a:t>
            </a:r>
          </a:p>
          <a:p>
            <a:pPr marL="172800" indent="-172800">
              <a:buFont typeface="Arial" panose="020B0604020202020204" pitchFamily="34" charset="0"/>
              <a:buChar char="•"/>
            </a:pPr>
            <a:r>
              <a:rPr lang="en-GB" dirty="0"/>
              <a:t>Read depth (output)</a:t>
            </a:r>
          </a:p>
          <a:p>
            <a:pPr marL="172800" indent="-172800">
              <a:buFont typeface="Arial" panose="020B0604020202020204" pitchFamily="34" charset="0"/>
              <a:buChar char="•"/>
            </a:pPr>
            <a:r>
              <a:rPr lang="en-GB" dirty="0"/>
              <a:t>Error rates</a:t>
            </a:r>
          </a:p>
          <a:p>
            <a:pPr marL="172800" indent="-172800">
              <a:buFont typeface="Arial" panose="020B0604020202020204" pitchFamily="34" charset="0"/>
              <a:buChar char="•"/>
            </a:pPr>
            <a:r>
              <a:rPr lang="en-GB" dirty="0"/>
              <a:t>Price</a:t>
            </a:r>
          </a:p>
        </p:txBody>
      </p:sp>
    </p:spTree>
    <p:extLst>
      <p:ext uri="{BB962C8B-B14F-4D97-AF65-F5344CB8AC3E}">
        <p14:creationId xmlns:p14="http://schemas.microsoft.com/office/powerpoint/2010/main" val="13356334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rmAutofit/>
          </a:bodyPr>
          <a:lstStyle/>
          <a:p>
            <a:r>
              <a:rPr lang="en-GB" dirty="0"/>
              <a:t>Genomes </a:t>
            </a:r>
            <a:r>
              <a:rPr lang="en-GB" dirty="0" err="1"/>
              <a:t>OnLine</a:t>
            </a:r>
            <a:r>
              <a:rPr lang="en-GB" dirty="0"/>
              <a:t> (GOLD) database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A72260BD-FEA2-A64D-82F4-18EBE9A547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650" y="1825625"/>
            <a:ext cx="7891200" cy="439097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6A2F0F1-A869-DE45-BED9-8CD753B39E2C}"/>
              </a:ext>
            </a:extLst>
          </p:cNvPr>
          <p:cNvSpPr txBox="1"/>
          <p:nvPr/>
        </p:nvSpPr>
        <p:spPr>
          <a:xfrm>
            <a:off x="4932090" y="1825625"/>
            <a:ext cx="2039020" cy="92333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accent1"/>
                </a:solidFill>
              </a:rPr>
              <a:t>Type strains</a:t>
            </a:r>
          </a:p>
          <a:p>
            <a:pPr marL="172800" indent="-172800">
              <a:buFont typeface="Arial" panose="020B0604020202020204" pitchFamily="34" charset="0"/>
              <a:buChar char="•"/>
            </a:pPr>
            <a:r>
              <a:rPr lang="en-GB" dirty="0"/>
              <a:t>Bacteria: 15,557</a:t>
            </a:r>
          </a:p>
          <a:p>
            <a:pPr marL="172800" indent="-172800">
              <a:buFont typeface="Arial" panose="020B0604020202020204" pitchFamily="34" charset="0"/>
              <a:buChar char="•"/>
            </a:pPr>
            <a:r>
              <a:rPr lang="en-GB" dirty="0"/>
              <a:t>Archaea: 558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101E1D2-DAA0-B143-B473-9B145507D915}"/>
              </a:ext>
            </a:extLst>
          </p:cNvPr>
          <p:cNvSpPr txBox="1"/>
          <p:nvPr/>
        </p:nvSpPr>
        <p:spPr>
          <a:xfrm>
            <a:off x="7614000" y="6541200"/>
            <a:ext cx="1457450" cy="24622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1000" dirty="0">
                <a:hlinkClick r:id="rId3"/>
              </a:rPr>
              <a:t>https://gold.jgi.doe.gov</a:t>
            </a:r>
            <a:endParaRPr lang="en-GB" sz="10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5CE8804-CF69-954B-84CF-9E026CD52816}"/>
              </a:ext>
            </a:extLst>
          </p:cNvPr>
          <p:cNvSpPr txBox="1"/>
          <p:nvPr/>
        </p:nvSpPr>
        <p:spPr>
          <a:xfrm>
            <a:off x="1389314" y="4134527"/>
            <a:ext cx="4104650" cy="646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From 1 genome/year in the late 90’s…</a:t>
            </a:r>
            <a:br>
              <a:rPr lang="en-GB" dirty="0"/>
            </a:br>
            <a:r>
              <a:rPr lang="en-GB" dirty="0"/>
              <a:t>…to 7 genomes/day in 2018</a:t>
            </a:r>
          </a:p>
        </p:txBody>
      </p:sp>
    </p:spTree>
    <p:extLst>
      <p:ext uri="{BB962C8B-B14F-4D97-AF65-F5344CB8AC3E}">
        <p14:creationId xmlns:p14="http://schemas.microsoft.com/office/powerpoint/2010/main" val="8311824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E54FD9-453A-F340-9EA4-15E469DA4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Genomics can be used 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F007FD-7621-8840-AB2A-E8A5EB80A4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Physiology</a:t>
            </a:r>
          </a:p>
          <a:p>
            <a:r>
              <a:rPr lang="en-GB" dirty="0"/>
              <a:t>Evolution</a:t>
            </a:r>
          </a:p>
          <a:p>
            <a:r>
              <a:rPr lang="en-GB" dirty="0"/>
              <a:t>Pathogenesis</a:t>
            </a:r>
          </a:p>
          <a:p>
            <a:r>
              <a:rPr lang="en-GB" dirty="0"/>
              <a:t>Novel industrial processes</a:t>
            </a:r>
          </a:p>
          <a:p>
            <a:r>
              <a:rPr lang="en-GB" dirty="0"/>
              <a:t>Novel diagnostic/epidemiologic tests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5E5B73-E1DE-AC4C-8852-35345A25771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49600" y="3546000"/>
            <a:ext cx="3722910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8285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C3D8B7-8361-444C-BB62-16B960A40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Ammonia-oxidizing (nitrifying) archaea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AEDC5E-A7C8-4A49-8C95-17E0DDFBA0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i-FI" dirty="0" err="1"/>
              <a:t>Nitrifiers</a:t>
            </a:r>
            <a:r>
              <a:rPr lang="fi-FI" dirty="0"/>
              <a:t> = </a:t>
            </a:r>
            <a:r>
              <a:rPr lang="fi-FI" dirty="0" err="1"/>
              <a:t>obtain</a:t>
            </a:r>
            <a:r>
              <a:rPr lang="fi-FI" dirty="0"/>
              <a:t> </a:t>
            </a:r>
            <a:r>
              <a:rPr lang="fi-FI" dirty="0" err="1"/>
              <a:t>energy</a:t>
            </a:r>
            <a:r>
              <a:rPr lang="fi-FI" dirty="0"/>
              <a:t> </a:t>
            </a:r>
            <a:r>
              <a:rPr lang="fi-FI" dirty="0" err="1"/>
              <a:t>from</a:t>
            </a:r>
            <a:r>
              <a:rPr lang="fi-FI" dirty="0"/>
              <a:t> the </a:t>
            </a:r>
            <a:r>
              <a:rPr lang="fi-FI" dirty="0" err="1"/>
              <a:t>oxidation</a:t>
            </a:r>
            <a:r>
              <a:rPr lang="fi-FI" dirty="0"/>
              <a:t> of </a:t>
            </a:r>
            <a:r>
              <a:rPr lang="fi-FI" dirty="0" err="1"/>
              <a:t>ammonia</a:t>
            </a:r>
            <a:endParaRPr lang="fi-FI" dirty="0"/>
          </a:p>
          <a:p>
            <a:endParaRPr lang="fi-FI" dirty="0"/>
          </a:p>
          <a:p>
            <a:r>
              <a:rPr lang="fi-FI" dirty="0" err="1"/>
              <a:t>Initially</a:t>
            </a:r>
            <a:r>
              <a:rPr lang="fi-FI" dirty="0"/>
              <a:t> </a:t>
            </a:r>
            <a:r>
              <a:rPr lang="fi-FI" dirty="0" err="1"/>
              <a:t>thought</a:t>
            </a:r>
            <a:r>
              <a:rPr lang="fi-FI" dirty="0"/>
              <a:t> </a:t>
            </a:r>
            <a:r>
              <a:rPr lang="fi-FI" dirty="0" err="1"/>
              <a:t>thought</a:t>
            </a:r>
            <a:r>
              <a:rPr lang="fi-FI" dirty="0"/>
              <a:t> to </a:t>
            </a:r>
            <a:r>
              <a:rPr lang="fi-FI" dirty="0" err="1"/>
              <a:t>be</a:t>
            </a:r>
            <a:r>
              <a:rPr lang="fi-FI" dirty="0"/>
              <a:t> </a:t>
            </a:r>
            <a:r>
              <a:rPr lang="fi-FI" dirty="0" err="1"/>
              <a:t>performed</a:t>
            </a:r>
            <a:r>
              <a:rPr lang="fi-FI" dirty="0"/>
              <a:t> </a:t>
            </a:r>
            <a:r>
              <a:rPr lang="fi-FI" dirty="0" err="1"/>
              <a:t>mainly</a:t>
            </a:r>
            <a:r>
              <a:rPr lang="fi-FI" dirty="0"/>
              <a:t> </a:t>
            </a:r>
            <a:r>
              <a:rPr lang="fi-FI" dirty="0" err="1"/>
              <a:t>by</a:t>
            </a:r>
            <a:r>
              <a:rPr lang="fi-FI" dirty="0"/>
              <a:t> </a:t>
            </a:r>
            <a:r>
              <a:rPr lang="fi-FI" dirty="0" err="1"/>
              <a:t>bacteria</a:t>
            </a:r>
            <a:r>
              <a:rPr lang="fi-FI" dirty="0"/>
              <a:t> </a:t>
            </a:r>
          </a:p>
          <a:p>
            <a:pPr lvl="1"/>
            <a:r>
              <a:rPr lang="fi-FI" i="1" dirty="0" err="1"/>
              <a:t>Nitrosomonas</a:t>
            </a:r>
            <a:r>
              <a:rPr lang="fi-FI" dirty="0"/>
              <a:t>, </a:t>
            </a:r>
            <a:r>
              <a:rPr lang="fi-FI" i="1" dirty="0" err="1"/>
              <a:t>Nitrosospira</a:t>
            </a:r>
            <a:r>
              <a:rPr lang="fi-FI" dirty="0"/>
              <a:t>, </a:t>
            </a:r>
            <a:r>
              <a:rPr lang="fi-FI" i="1" dirty="0" err="1"/>
              <a:t>Nitrobacter</a:t>
            </a:r>
            <a:endParaRPr lang="fi-FI" i="1" dirty="0"/>
          </a:p>
          <a:p>
            <a:endParaRPr lang="fi-FI" dirty="0"/>
          </a:p>
          <a:p>
            <a:r>
              <a:rPr lang="fi-FI" dirty="0" err="1"/>
              <a:t>Recent</a:t>
            </a:r>
            <a:r>
              <a:rPr lang="fi-FI" dirty="0"/>
              <a:t> ’</a:t>
            </a:r>
            <a:r>
              <a:rPr lang="fi-FI" dirty="0" err="1"/>
              <a:t>omics</a:t>
            </a:r>
            <a:r>
              <a:rPr lang="fi-FI" dirty="0"/>
              <a:t> </a:t>
            </a:r>
            <a:r>
              <a:rPr lang="fi-FI" dirty="0" err="1"/>
              <a:t>studies</a:t>
            </a:r>
            <a:r>
              <a:rPr lang="fi-FI" dirty="0"/>
              <a:t> </a:t>
            </a:r>
            <a:r>
              <a:rPr lang="fi-FI" dirty="0" err="1"/>
              <a:t>have</a:t>
            </a:r>
            <a:r>
              <a:rPr lang="fi-FI" dirty="0"/>
              <a:t> </a:t>
            </a:r>
            <a:r>
              <a:rPr lang="fi-FI" dirty="0" err="1"/>
              <a:t>revealed</a:t>
            </a:r>
            <a:r>
              <a:rPr lang="fi-FI" dirty="0"/>
              <a:t> the </a:t>
            </a:r>
            <a:r>
              <a:rPr lang="fi-FI" dirty="0" err="1"/>
              <a:t>importance</a:t>
            </a:r>
            <a:r>
              <a:rPr lang="fi-FI" dirty="0"/>
              <a:t> of </a:t>
            </a:r>
            <a:r>
              <a:rPr lang="fi-FI" dirty="0" err="1"/>
              <a:t>ammonia-oxidizing</a:t>
            </a:r>
            <a:r>
              <a:rPr lang="fi-FI" dirty="0"/>
              <a:t> </a:t>
            </a:r>
            <a:r>
              <a:rPr lang="fi-FI" dirty="0" err="1"/>
              <a:t>archaea</a:t>
            </a:r>
            <a:endParaRPr lang="fi-FI" dirty="0"/>
          </a:p>
          <a:p>
            <a:pPr lvl="1"/>
            <a:r>
              <a:rPr lang="fi-FI" dirty="0" err="1"/>
              <a:t>Thaumarachaeota</a:t>
            </a:r>
            <a:endParaRPr lang="fi-FI" dirty="0"/>
          </a:p>
          <a:p>
            <a:pPr lvl="1"/>
            <a:r>
              <a:rPr lang="fi-FI" dirty="0" err="1"/>
              <a:t>Novel</a:t>
            </a:r>
            <a:r>
              <a:rPr lang="fi-FI" dirty="0"/>
              <a:t> </a:t>
            </a:r>
            <a:r>
              <a:rPr lang="fi-FI" dirty="0" err="1"/>
              <a:t>gene</a:t>
            </a:r>
            <a:r>
              <a:rPr lang="fi-FI" dirty="0"/>
              <a:t> </a:t>
            </a:r>
            <a:r>
              <a:rPr lang="fi-FI" dirty="0" err="1"/>
              <a:t>inventory</a:t>
            </a:r>
            <a:endParaRPr lang="fi-FI" dirty="0"/>
          </a:p>
          <a:p>
            <a:pPr lvl="1"/>
            <a:r>
              <a:rPr lang="fi-FI" dirty="0" err="1"/>
              <a:t>Higher</a:t>
            </a:r>
            <a:r>
              <a:rPr lang="fi-FI" dirty="0"/>
              <a:t> </a:t>
            </a:r>
            <a:r>
              <a:rPr lang="fi-FI" dirty="0" err="1"/>
              <a:t>substrate</a:t>
            </a:r>
            <a:r>
              <a:rPr lang="fi-FI" dirty="0"/>
              <a:t> </a:t>
            </a:r>
            <a:r>
              <a:rPr lang="fi-FI" dirty="0" err="1"/>
              <a:t>affinity</a:t>
            </a:r>
            <a:endParaRPr lang="fi-FI" dirty="0"/>
          </a:p>
          <a:p>
            <a:pPr lvl="1"/>
            <a:r>
              <a:rPr lang="fi-FI" dirty="0" err="1"/>
              <a:t>Different</a:t>
            </a:r>
            <a:r>
              <a:rPr lang="fi-FI" dirty="0"/>
              <a:t> </a:t>
            </a:r>
            <a:r>
              <a:rPr lang="fi-FI" dirty="0" err="1"/>
              <a:t>pathways</a:t>
            </a:r>
            <a:endParaRPr lang="fi-FI" dirty="0"/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3C083F-2CC4-9C45-823A-FDA111A76ACE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22800" y="4230000"/>
            <a:ext cx="3947881" cy="25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813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Genome evolution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Mutations </a:t>
            </a:r>
          </a:p>
          <a:p>
            <a:pPr lvl="1"/>
            <a:r>
              <a:rPr lang="en-GB" dirty="0"/>
              <a:t>Synonymous and non-synonymous</a:t>
            </a:r>
          </a:p>
          <a:p>
            <a:pPr lvl="1"/>
            <a:r>
              <a:rPr lang="en-GB" dirty="0"/>
              <a:t>Small insertions and deletions</a:t>
            </a:r>
          </a:p>
          <a:p>
            <a:pPr lvl="1"/>
            <a:r>
              <a:rPr lang="en-GB" dirty="0"/>
              <a:t>Can change the function of a gene</a:t>
            </a:r>
          </a:p>
          <a:p>
            <a:r>
              <a:rPr lang="en-GB" dirty="0"/>
              <a:t>Gene recombination, deletion, duplication</a:t>
            </a:r>
          </a:p>
          <a:p>
            <a:pPr lvl="1"/>
            <a:r>
              <a:rPr lang="en-GB" dirty="0"/>
              <a:t>Rearrange genes, can change expression</a:t>
            </a:r>
          </a:p>
          <a:p>
            <a:pPr lvl="1"/>
            <a:r>
              <a:rPr lang="en-GB" dirty="0"/>
              <a:t>Increase in gene copy numbers</a:t>
            </a:r>
          </a:p>
          <a:p>
            <a:pPr lvl="1"/>
            <a:r>
              <a:rPr lang="en-GB" dirty="0"/>
              <a:t>Deletion of genes</a:t>
            </a:r>
          </a:p>
          <a:p>
            <a:r>
              <a:rPr lang="en-GB" dirty="0"/>
              <a:t>Horizontal gene transfer</a:t>
            </a:r>
          </a:p>
          <a:p>
            <a:pPr lvl="1"/>
            <a:r>
              <a:rPr lang="en-GB" dirty="0"/>
              <a:t>Acquiring material from non-parental organism</a:t>
            </a:r>
          </a:p>
          <a:p>
            <a:pPr lvl="1"/>
            <a:r>
              <a:rPr lang="en-GB" dirty="0"/>
              <a:t>Antibiotic and xenobiotic resistance, toxin production</a:t>
            </a:r>
          </a:p>
        </p:txBody>
      </p:sp>
    </p:spTree>
    <p:extLst>
      <p:ext uri="{BB962C8B-B14F-4D97-AF65-F5344CB8AC3E}">
        <p14:creationId xmlns:p14="http://schemas.microsoft.com/office/powerpoint/2010/main" val="3630097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671A7B9-99D4-2442-8CD4-6C938AAF4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2841750" cy="1325563"/>
          </a:xfrm>
        </p:spPr>
        <p:txBody>
          <a:bodyPr>
            <a:normAutofit fontScale="90000"/>
          </a:bodyPr>
          <a:lstStyle/>
          <a:p>
            <a:r>
              <a:rPr lang="en-GB" dirty="0"/>
              <a:t>The (new) microbial tree of life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0CEB7A-F270-5C4F-9999-0AEA42C024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2841750" cy="4351338"/>
          </a:xfrm>
        </p:spPr>
        <p:txBody>
          <a:bodyPr>
            <a:normAutofit lnSpcReduction="10000"/>
          </a:bodyPr>
          <a:lstStyle/>
          <a:p>
            <a:r>
              <a:rPr lang="en-GB" dirty="0"/>
              <a:t>Isolation of most microorganisms from the environment is not trivial</a:t>
            </a:r>
          </a:p>
          <a:p>
            <a:r>
              <a:rPr lang="en-GB" dirty="0"/>
              <a:t>Recent metagenomic assessments suggest the existence of up to 1 trillion microbial species in our planet </a:t>
            </a:r>
          </a:p>
          <a:p>
            <a:r>
              <a:rPr lang="en-GB" dirty="0"/>
              <a:t>But &lt; 10,000 bacterial species have been described so far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3C47B0C-19BC-324E-A35E-82A1DB868F4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70400" y="72001"/>
            <a:ext cx="5601048" cy="67139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0511079-1420-2143-9181-4841579832CC}"/>
              </a:ext>
            </a:extLst>
          </p:cNvPr>
          <p:cNvSpPr txBox="1"/>
          <p:nvPr/>
        </p:nvSpPr>
        <p:spPr>
          <a:xfrm>
            <a:off x="3470400" y="6232002"/>
            <a:ext cx="1960793" cy="55399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1000" dirty="0"/>
              <a:t>Hug et al. 2016</a:t>
            </a:r>
          </a:p>
          <a:p>
            <a:r>
              <a:rPr lang="en-GB" sz="1000" dirty="0"/>
              <a:t>Nature Microbiology</a:t>
            </a:r>
          </a:p>
          <a:p>
            <a:r>
              <a:rPr lang="en-GB" sz="1000" dirty="0"/>
              <a:t>doi:</a:t>
            </a:r>
            <a:r>
              <a:rPr lang="en-GB" sz="1000" dirty="0">
                <a:hlinkClick r:id="rId3"/>
              </a:rPr>
              <a:t>10.1038/nmicrobiol.2016.48</a:t>
            </a:r>
            <a:endParaRPr lang="en-GB" sz="1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BE6A99-6664-4F43-AC24-9751CB3EA135}"/>
              </a:ext>
            </a:extLst>
          </p:cNvPr>
          <p:cNvSpPr txBox="1"/>
          <p:nvPr/>
        </p:nvSpPr>
        <p:spPr>
          <a:xfrm>
            <a:off x="3651270" y="5184037"/>
            <a:ext cx="20938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Groups without </a:t>
            </a:r>
            <a:br>
              <a:rPr lang="en-GB" sz="1400" dirty="0"/>
            </a:br>
            <a:r>
              <a:rPr lang="en-GB" sz="1400" dirty="0"/>
              <a:t>cultured representatives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A570AEA-039A-BA45-A254-7088C87E4779}"/>
              </a:ext>
            </a:extLst>
          </p:cNvPr>
          <p:cNvSpPr/>
          <p:nvPr/>
        </p:nvSpPr>
        <p:spPr>
          <a:xfrm>
            <a:off x="3470400" y="5355212"/>
            <a:ext cx="180870" cy="18087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38997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4400</TotalTime>
  <Words>1381</Words>
  <Application>Microsoft Macintosh PowerPoint</Application>
  <PresentationFormat>On-screen Show (4:3)</PresentationFormat>
  <Paragraphs>293</Paragraphs>
  <Slides>34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0" baseType="lpstr">
      <vt:lpstr>Andale Mono</vt:lpstr>
      <vt:lpstr>Arial</vt:lpstr>
      <vt:lpstr>Arial Black</vt:lpstr>
      <vt:lpstr>Calibri</vt:lpstr>
      <vt:lpstr>Gotham Narrow Book</vt:lpstr>
      <vt:lpstr>Office Theme</vt:lpstr>
      <vt:lpstr>Genome assembly and annotation  Day 1: UNIX and CSC</vt:lpstr>
      <vt:lpstr>Aims for this part of MMB-114</vt:lpstr>
      <vt:lpstr>What’s the deal with genomics?</vt:lpstr>
      <vt:lpstr>The evolution of sequencing</vt:lpstr>
      <vt:lpstr>Genomes OnLine (GOLD) database</vt:lpstr>
      <vt:lpstr>Genomics can be used in</vt:lpstr>
      <vt:lpstr>Ammonia-oxidizing (nitrifying) archaea</vt:lpstr>
      <vt:lpstr>Genome evolution</vt:lpstr>
      <vt:lpstr>The (new) microbial tree of life</vt:lpstr>
      <vt:lpstr>Whole genome sequencing in diagnostics and epidemiology</vt:lpstr>
      <vt:lpstr>Our Lactobacillus strain</vt:lpstr>
      <vt:lpstr>Illumina library preparation  and sequencing</vt:lpstr>
      <vt:lpstr>Library preparation:  Nextera tagmentation</vt:lpstr>
      <vt:lpstr>Sequencing</vt:lpstr>
      <vt:lpstr>What now?</vt:lpstr>
      <vt:lpstr>Bioinformatics</vt:lpstr>
      <vt:lpstr>UNIX</vt:lpstr>
      <vt:lpstr>History of UNIX</vt:lpstr>
      <vt:lpstr>Linux</vt:lpstr>
      <vt:lpstr>The UNIX philosophy</vt:lpstr>
      <vt:lpstr>The UNIX hierarchical filesystem</vt:lpstr>
      <vt:lpstr>The UNIX hierarchical filesystem</vt:lpstr>
      <vt:lpstr>The UNIX hierarchical filesystem</vt:lpstr>
      <vt:lpstr>The UNIX shell</vt:lpstr>
      <vt:lpstr>The UNIX shell on Windows 10</vt:lpstr>
      <vt:lpstr>Some basic UNIX commands</vt:lpstr>
      <vt:lpstr>Some additional notes</vt:lpstr>
      <vt:lpstr>How to learn UNIX?</vt:lpstr>
      <vt:lpstr>CSC - IT CENTER FOR SCIENCE</vt:lpstr>
      <vt:lpstr>Folder structure in Taito</vt:lpstr>
      <vt:lpstr>Before we start, change the billing project in CSC</vt:lpstr>
      <vt:lpstr>Connecting to Taito: Windows users</vt:lpstr>
      <vt:lpstr>Connecting to Taito: MacOS users</vt:lpstr>
      <vt:lpstr>Time to familiarize yourself  with UNIX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Igor S Pessi</dc:creator>
  <cp:lastModifiedBy>Igor S Pessi</cp:lastModifiedBy>
  <cp:revision>134</cp:revision>
  <cp:lastPrinted>2019-03-03T19:27:29Z</cp:lastPrinted>
  <dcterms:created xsi:type="dcterms:W3CDTF">2019-01-07T15:07:41Z</dcterms:created>
  <dcterms:modified xsi:type="dcterms:W3CDTF">2019-03-05T08:50:41Z</dcterms:modified>
</cp:coreProperties>
</file>